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  <p:sldMasterId id="2147483755" r:id="rId2"/>
  </p:sldMasterIdLst>
  <p:notesMasterIdLst>
    <p:notesMasterId r:id="rId36"/>
  </p:notesMasterIdLst>
  <p:sldIdLst>
    <p:sldId id="309" r:id="rId3"/>
    <p:sldId id="277" r:id="rId4"/>
    <p:sldId id="256" r:id="rId5"/>
    <p:sldId id="279" r:id="rId6"/>
    <p:sldId id="354" r:id="rId7"/>
    <p:sldId id="259" r:id="rId8"/>
    <p:sldId id="283" r:id="rId9"/>
    <p:sldId id="355" r:id="rId10"/>
    <p:sldId id="356" r:id="rId11"/>
    <p:sldId id="262" r:id="rId12"/>
    <p:sldId id="261" r:id="rId13"/>
    <p:sldId id="352" r:id="rId14"/>
    <p:sldId id="280" r:id="rId15"/>
    <p:sldId id="357" r:id="rId16"/>
    <p:sldId id="289" r:id="rId17"/>
    <p:sldId id="288" r:id="rId18"/>
    <p:sldId id="359" r:id="rId19"/>
    <p:sldId id="342" r:id="rId20"/>
    <p:sldId id="358" r:id="rId21"/>
    <p:sldId id="329" r:id="rId22"/>
    <p:sldId id="286" r:id="rId23"/>
    <p:sldId id="353" r:id="rId24"/>
    <p:sldId id="292" r:id="rId25"/>
    <p:sldId id="282" r:id="rId26"/>
    <p:sldId id="341" r:id="rId27"/>
    <p:sldId id="343" r:id="rId28"/>
    <p:sldId id="344" r:id="rId29"/>
    <p:sldId id="345" r:id="rId30"/>
    <p:sldId id="347" r:id="rId31"/>
    <p:sldId id="348" r:id="rId32"/>
    <p:sldId id="349" r:id="rId33"/>
    <p:sldId id="308" r:id="rId34"/>
    <p:sldId id="351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6DC5BF6-EC14-4715-A388-732B2EB55581}">
          <p14:sldIdLst>
            <p14:sldId id="309"/>
            <p14:sldId id="277"/>
            <p14:sldId id="256"/>
            <p14:sldId id="279"/>
            <p14:sldId id="354"/>
            <p14:sldId id="259"/>
            <p14:sldId id="283"/>
            <p14:sldId id="355"/>
            <p14:sldId id="356"/>
            <p14:sldId id="262"/>
            <p14:sldId id="261"/>
            <p14:sldId id="352"/>
            <p14:sldId id="280"/>
            <p14:sldId id="357"/>
            <p14:sldId id="289"/>
            <p14:sldId id="288"/>
            <p14:sldId id="359"/>
            <p14:sldId id="342"/>
            <p14:sldId id="358"/>
            <p14:sldId id="329"/>
            <p14:sldId id="286"/>
            <p14:sldId id="353"/>
            <p14:sldId id="292"/>
            <p14:sldId id="282"/>
            <p14:sldId id="341"/>
            <p14:sldId id="343"/>
            <p14:sldId id="344"/>
            <p14:sldId id="345"/>
            <p14:sldId id="347"/>
            <p14:sldId id="348"/>
            <p14:sldId id="349"/>
            <p14:sldId id="308"/>
            <p14:sldId id="35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 useTimings="0">
    <p:browse showScrollbar="0"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6FFFF"/>
    <a:srgbClr val="FF99FF"/>
    <a:srgbClr val="66CCFF"/>
    <a:srgbClr val="FFFF66"/>
    <a:srgbClr val="FFFF00"/>
    <a:srgbClr val="FF9900"/>
    <a:srgbClr val="FF3300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606" autoAdjust="0"/>
    <p:restoredTop sz="91847" autoAdjust="0"/>
  </p:normalViewPr>
  <p:slideViewPr>
    <p:cSldViewPr>
      <p:cViewPr varScale="1">
        <p:scale>
          <a:sx n="67" d="100"/>
          <a:sy n="67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50"/>
      <c:rotY val="4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FFCC00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rgbClr val="FFCC00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5235109717868343E-2"/>
          <c:y val="4.2553191489361757E-2"/>
          <c:w val="0.6191222570532926"/>
          <c:h val="0.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1"/>
            </a:solidFill>
            <a:ln w="1713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57289</c:v>
                </c:pt>
                <c:pt idx="1">
                  <c:v>57135</c:v>
                </c:pt>
                <c:pt idx="2">
                  <c:v>56949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50-4BF5-84CB-B9A86F6DE8E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Взрослое население</c:v>
                </c:pt>
              </c:strCache>
            </c:strRef>
          </c:tx>
          <c:spPr>
            <a:solidFill>
              <a:schemeClr val="accent2"/>
            </a:solidFill>
            <a:ln w="1713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46429</c:v>
                </c:pt>
                <c:pt idx="1">
                  <c:v>46104</c:v>
                </c:pt>
                <c:pt idx="2">
                  <c:v>45858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50-4BF5-84CB-B9A86F6DE8E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Население трудоспособного возраста</c:v>
                </c:pt>
              </c:strCache>
            </c:strRef>
          </c:tx>
          <c:spPr>
            <a:solidFill>
              <a:schemeClr val="hlink"/>
            </a:solidFill>
            <a:ln w="1713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32137</c:v>
                </c:pt>
                <c:pt idx="1">
                  <c:v>31492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50-4BF5-84CB-B9A86F6DE8E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Работающее население</c:v>
                </c:pt>
              </c:strCache>
            </c:strRef>
          </c:tx>
          <c:spPr>
            <a:solidFill>
              <a:schemeClr val="folHlink"/>
            </a:solidFill>
            <a:ln w="1713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23446</c:v>
                </c:pt>
                <c:pt idx="1">
                  <c:v>21803</c:v>
                </c:pt>
                <c:pt idx="2">
                  <c:v>22727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750-4BF5-84CB-B9A86F6DE8EE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Детское население</c:v>
                </c:pt>
              </c:strCache>
            </c:strRef>
          </c:tx>
          <c:spPr>
            <a:solidFill>
              <a:schemeClr val="bg2"/>
            </a:solidFill>
            <a:ln w="1713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10860</c:v>
                </c:pt>
                <c:pt idx="1">
                  <c:v>11031</c:v>
                </c:pt>
                <c:pt idx="2">
                  <c:v>11091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750-4BF5-84CB-B9A86F6DE8EE}"/>
            </c:ext>
          </c:extLst>
        </c:ser>
        <c:dLbls/>
        <c:gapDepth val="0"/>
        <c:shape val="box"/>
        <c:axId val="58996992"/>
        <c:axId val="59011072"/>
        <c:axId val="0"/>
      </c:bar3DChart>
      <c:catAx>
        <c:axId val="58996992"/>
        <c:scaling>
          <c:orientation val="minMax"/>
        </c:scaling>
        <c:axPos val="b"/>
        <c:numFmt formatCode="General" sourceLinked="1"/>
        <c:tickLblPos val="low"/>
        <c:spPr>
          <a:ln w="4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9011072"/>
        <c:crosses val="autoZero"/>
        <c:auto val="1"/>
        <c:lblAlgn val="ctr"/>
        <c:lblOffset val="100"/>
        <c:tickLblSkip val="1"/>
        <c:tickMarkSkip val="1"/>
      </c:catAx>
      <c:valAx>
        <c:axId val="59011072"/>
        <c:scaling>
          <c:orientation val="minMax"/>
        </c:scaling>
        <c:axPos val="l"/>
        <c:majorGridlines>
          <c:spPr>
            <a:ln w="4284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4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8996992"/>
        <c:crosses val="autoZero"/>
        <c:crossBetween val="between"/>
      </c:valAx>
      <c:spPr>
        <a:noFill/>
        <a:ln w="27101">
          <a:noFill/>
        </a:ln>
      </c:spPr>
    </c:plotArea>
    <c:legend>
      <c:legendPos val="r"/>
      <c:layout>
        <c:manualLayout>
          <c:xMode val="edge"/>
          <c:yMode val="edge"/>
          <c:x val="0.7100313623639386"/>
          <c:y val="0.14468123937646202"/>
          <c:w val="0.28213169836907231"/>
          <c:h val="0.70638265802739952"/>
        </c:manualLayout>
      </c:layout>
      <c:spPr>
        <a:solidFill>
          <a:srgbClr val="CCFFCC"/>
        </a:solidFill>
        <a:ln w="4284">
          <a:solidFill>
            <a:schemeClr val="tx1"/>
          </a:solidFill>
          <a:prstDash val="solid"/>
        </a:ln>
      </c:spPr>
      <c:txPr>
        <a:bodyPr/>
        <a:lstStyle/>
        <a:p>
          <a:pPr>
            <a:defRPr sz="99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hPercent val="102"/>
      <c:rotY val="3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666666666666668E-2"/>
          <c:y val="3.3573141486810655E-2"/>
          <c:w val="0.56984126984126959"/>
          <c:h val="0.85371702637889935"/>
        </c:manualLayout>
      </c:layout>
      <c:bar3DChart>
        <c:barDir val="col"/>
        <c:grouping val="clustered"/>
        <c:ser>
          <c:idx val="1"/>
          <c:order val="0"/>
          <c:tx>
            <c:strRef>
              <c:f>Sheet1!$A$3</c:f>
              <c:strCache>
                <c:ptCount val="1"/>
                <c:pt idx="0">
                  <c:v>Средн. длительность пребывания</c:v>
                </c:pt>
              </c:strCache>
            </c:strRef>
          </c:tx>
          <c:spPr>
            <a:solidFill>
              <a:schemeClr val="accent2"/>
            </a:solidFill>
            <a:ln w="12708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9.1</c:v>
                </c:pt>
                <c:pt idx="1">
                  <c:v>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0C-4A42-85CC-4B38E728612E}"/>
            </c:ext>
          </c:extLst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Первичный выход на инвалидность при БСК</c:v>
                </c:pt>
              </c:strCache>
            </c:strRef>
          </c:tx>
          <c:spPr>
            <a:solidFill>
              <a:schemeClr val="accent1"/>
            </a:solidFill>
            <a:ln w="12708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 formatCode="@">
                  <c:v>7.4</c:v>
                </c:pt>
                <c:pt idx="1">
                  <c:v>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0C-4A42-85CC-4B38E728612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Больничная летальность</c:v>
                </c:pt>
              </c:strCache>
            </c:strRef>
          </c:tx>
          <c:spPr>
            <a:solidFill>
              <a:schemeClr val="hlink"/>
            </a:solidFill>
            <a:ln w="12708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Sheet1!$B$4:$C$4</c:f>
              <c:numCache>
                <c:formatCode>General</c:formatCode>
                <c:ptCount val="2"/>
                <c:pt idx="0">
                  <c:v>1.6800000000000004</c:v>
                </c:pt>
                <c:pt idx="1">
                  <c:v>1.86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0C-4A42-85CC-4B38E728612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2708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Sheet1!$B$5:$C$5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20C-4A42-85CC-4B38E728612E}"/>
            </c:ext>
          </c:extLst>
        </c:ser>
        <c:ser>
          <c:idx val="4"/>
          <c:order val="4"/>
          <c:tx>
            <c:v>Первичная заболеваемость ИБС</c:v>
          </c:tx>
          <c:spPr>
            <a:solidFill>
              <a:schemeClr val="bg2"/>
            </a:solidFill>
            <a:ln w="12708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Sheet1!$B$6:$C$6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20C-4A42-85CC-4B38E728612E}"/>
            </c:ext>
          </c:extLst>
        </c:ser>
        <c:ser>
          <c:idx val="5"/>
          <c:order val="5"/>
          <c:tx>
            <c:v>"Д" группа с ИБС</c:v>
          </c:tx>
          <c:spPr>
            <a:solidFill>
              <a:schemeClr val="tx2"/>
            </a:solidFill>
            <a:ln w="12708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Sheet1!$B$7:$C$7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20C-4A42-85CC-4B38E728612E}"/>
            </c:ext>
          </c:extLst>
        </c:ser>
        <c:dLbls/>
        <c:gapDepth val="0"/>
        <c:shape val="box"/>
        <c:axId val="111309952"/>
        <c:axId val="111311488"/>
        <c:axId val="0"/>
      </c:bar3DChart>
      <c:catAx>
        <c:axId val="111309952"/>
        <c:scaling>
          <c:orientation val="minMax"/>
        </c:scaling>
        <c:axPos val="b"/>
        <c:numFmt formatCode="General" sourceLinked="1"/>
        <c:tickLblPos val="low"/>
        <c:spPr>
          <a:ln w="3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1311488"/>
        <c:crosses val="autoZero"/>
        <c:auto val="1"/>
        <c:lblAlgn val="ctr"/>
        <c:lblOffset val="100"/>
        <c:tickLblSkip val="1"/>
        <c:tickMarkSkip val="1"/>
      </c:catAx>
      <c:valAx>
        <c:axId val="111311488"/>
        <c:scaling>
          <c:orientation val="minMax"/>
        </c:scaling>
        <c:axPos val="l"/>
        <c:majorGridlines>
          <c:spPr>
            <a:ln w="3177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1309952"/>
        <c:crosses val="autoZero"/>
        <c:crossBetween val="between"/>
      </c:valAx>
      <c:spPr>
        <a:noFill/>
        <a:ln w="27100">
          <a:noFill/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6977282547287464"/>
          <c:y val="0"/>
          <c:w val="0.32120472282521401"/>
          <c:h val="1"/>
        </c:manualLayout>
      </c:layout>
      <c:spPr>
        <a:solidFill>
          <a:srgbClr val="FFCC00"/>
        </a:solidFill>
        <a:ln w="3177">
          <a:solidFill>
            <a:schemeClr val="tx1"/>
          </a:solidFill>
          <a:prstDash val="solid"/>
        </a:ln>
      </c:spPr>
    </c:legend>
    <c:dispBlanksAs val="gap"/>
  </c:chart>
  <c:spPr>
    <a:solidFill>
      <a:srgbClr val="FF6600"/>
    </a:solidFill>
    <a:ln>
      <a:noFill/>
    </a:ln>
  </c:spPr>
  <c:txPr>
    <a:bodyPr/>
    <a:lstStyle/>
    <a:p>
      <a:pPr>
        <a:defRPr sz="14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hPercent val="102"/>
      <c:rotY val="3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666666666666668E-2"/>
          <c:y val="3.117505995203837E-2"/>
          <c:w val="0.56984126984126959"/>
          <c:h val="0.856115107913669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ЦВБ</c:v>
                </c:pt>
              </c:strCache>
            </c:strRef>
          </c:tx>
          <c:spPr>
            <a:solidFill>
              <a:schemeClr val="accent1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62.2</c:v>
                </c:pt>
                <c:pt idx="1">
                  <c:v>52.3</c:v>
                </c:pt>
                <c:pt idx="2">
                  <c:v>54.3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BC-461B-829E-4415CE739C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Заболеваемость инсультами</c:v>
                </c:pt>
              </c:strCache>
            </c:strRef>
          </c:tx>
          <c:spPr>
            <a:solidFill>
              <a:schemeClr val="accent2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46.3</c:v>
                </c:pt>
                <c:pt idx="1">
                  <c:v>41.2</c:v>
                </c:pt>
                <c:pt idx="2">
                  <c:v>48.2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BC-461B-829E-4415CE739CB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Смертность от инсультов</c:v>
                </c:pt>
              </c:strCache>
            </c:strRef>
          </c:tx>
          <c:spPr>
            <a:solidFill>
              <a:schemeClr val="hlink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9.9</c:v>
                </c:pt>
                <c:pt idx="1">
                  <c:v>7.1</c:v>
                </c:pt>
                <c:pt idx="2">
                  <c:v>9.3700000000000028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BC-461B-829E-4415CE739CB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смертность в трудоспособном возрасте</c:v>
                </c:pt>
              </c:strCache>
            </c:strRef>
          </c:tx>
          <c:spPr>
            <a:solidFill>
              <a:schemeClr val="folHlink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12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1BC-461B-829E-4415CE739CB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больничная летальность от инсультов</c:v>
                </c:pt>
              </c:strCache>
            </c:strRef>
          </c:tx>
          <c:spPr>
            <a:solidFill>
              <a:schemeClr val="bg2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15.3</c:v>
                </c:pt>
                <c:pt idx="1">
                  <c:v>10.7</c:v>
                </c:pt>
                <c:pt idx="2">
                  <c:v>15.3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1BC-461B-829E-4415CE739CB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первичный выход на инвалидность в труд. возрасте</c:v>
                </c:pt>
              </c:strCache>
            </c:strRef>
          </c:tx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Sheet1!$B$7:$D$7</c:f>
              <c:numCache>
                <c:formatCode>General</c:formatCode>
                <c:ptCount val="3"/>
                <c:pt idx="0">
                  <c:v>3.4</c:v>
                </c:pt>
                <c:pt idx="1">
                  <c:v>4.9000000000000004</c:v>
                </c:pt>
                <c:pt idx="2">
                  <c:v>4.5999999999999996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40-4241-9C8E-91B3BFB2DB1E}"/>
            </c:ext>
          </c:extLst>
        </c:ser>
        <c:dLbls/>
        <c:gapDepth val="0"/>
        <c:shape val="box"/>
        <c:axId val="114718976"/>
        <c:axId val="114728960"/>
        <c:axId val="0"/>
      </c:bar3DChart>
      <c:catAx>
        <c:axId val="114718976"/>
        <c:scaling>
          <c:orientation val="minMax"/>
        </c:scaling>
        <c:axPos val="b"/>
        <c:numFmt formatCode="General" sourceLinked="1"/>
        <c:tickLblPos val="low"/>
        <c:spPr>
          <a:ln w="305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4728960"/>
        <c:crosses val="autoZero"/>
        <c:auto val="1"/>
        <c:lblAlgn val="ctr"/>
        <c:lblOffset val="100"/>
        <c:tickLblSkip val="1"/>
        <c:tickMarkSkip val="1"/>
      </c:catAx>
      <c:valAx>
        <c:axId val="114728960"/>
        <c:scaling>
          <c:orientation val="minMax"/>
        </c:scaling>
        <c:axPos val="l"/>
        <c:majorGridlines>
          <c:spPr>
            <a:ln w="3057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05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4718976"/>
        <c:crosses val="autoZero"/>
        <c:crossBetween val="between"/>
      </c:valAx>
      <c:spPr>
        <a:noFill/>
        <a:ln w="2710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39438548442317"/>
          <c:y val="7.1942601641724578E-3"/>
          <c:w val="0.40333944407019245"/>
          <c:h val="0.99280577972100181"/>
        </c:manualLayout>
      </c:layout>
      <c:spPr>
        <a:solidFill>
          <a:srgbClr val="FFCC00"/>
        </a:solidFill>
        <a:ln w="3057">
          <a:solidFill>
            <a:schemeClr val="tx1"/>
          </a:solidFill>
          <a:prstDash val="solid"/>
        </a:ln>
      </c:spPr>
      <c:txPr>
        <a:bodyPr/>
        <a:lstStyle/>
        <a:p>
          <a:pPr>
            <a:defRPr sz="149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6600"/>
    </a:solidFill>
    <a:ln>
      <a:noFill/>
    </a:ln>
  </c:spPr>
  <c:txPr>
    <a:bodyPr/>
    <a:lstStyle/>
    <a:p>
      <a:pPr>
        <a:defRPr sz="13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hPercent val="102"/>
      <c:rotY val="3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666666666666668E-2"/>
          <c:y val="3.117505995203837E-2"/>
          <c:w val="0.56984126984126959"/>
          <c:h val="0.856115107913669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ИБС</c:v>
                </c:pt>
              </c:strCache>
            </c:strRef>
          </c:tx>
          <c:spPr>
            <a:solidFill>
              <a:schemeClr val="accent1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109.2</c:v>
                </c:pt>
                <c:pt idx="1">
                  <c:v>83.7</c:v>
                </c:pt>
                <c:pt idx="2">
                  <c:v>87.8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BC-461B-829E-4415CE739C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Смертность от ИБС </c:v>
                </c:pt>
              </c:strCache>
            </c:strRef>
          </c:tx>
          <c:spPr>
            <a:solidFill>
              <a:schemeClr val="accent2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27.2</c:v>
                </c:pt>
                <c:pt idx="1">
                  <c:v>26.2</c:v>
                </c:pt>
                <c:pt idx="2">
                  <c:v>21.9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BC-461B-829E-4415CE739CB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Смертность от ИБС в труд. </c:v>
                </c:pt>
              </c:strCache>
            </c:strRef>
          </c:tx>
          <c:spPr>
            <a:solidFill>
              <a:schemeClr val="hlink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49.7</c:v>
                </c:pt>
                <c:pt idx="1">
                  <c:v>69.849999999999994</c:v>
                </c:pt>
                <c:pt idx="2">
                  <c:v>38.300000000000004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BC-461B-829E-4415CE739CB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Первичная заболеваемость ОИМ</c:v>
                </c:pt>
              </c:strCache>
            </c:strRef>
          </c:tx>
          <c:spPr>
            <a:solidFill>
              <a:schemeClr val="folHlink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15.2</c:v>
                </c:pt>
                <c:pt idx="1">
                  <c:v>16.7</c:v>
                </c:pt>
                <c:pt idx="2">
                  <c:v>9.3000000000000007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1BC-461B-829E-4415CE739CB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Смертность от ОИМ</c:v>
                </c:pt>
              </c:strCache>
            </c:strRef>
          </c:tx>
          <c:spPr>
            <a:solidFill>
              <a:schemeClr val="bg2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2.0000000000000007E-2</c:v>
                </c:pt>
                <c:pt idx="1">
                  <c:v>1.0000000000000004E-2</c:v>
                </c:pt>
                <c:pt idx="2">
                  <c:v>1.0000000000000004E-2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1BC-461B-829E-4415CE739CB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Больничная летальность при ОИМ</c:v>
                </c:pt>
              </c:strCache>
            </c:strRef>
          </c:tx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Sheet1!$B$7:$D$7</c:f>
              <c:numCache>
                <c:formatCode>General</c:formatCode>
                <c:ptCount val="3"/>
                <c:pt idx="0">
                  <c:v>14.3</c:v>
                </c:pt>
                <c:pt idx="1">
                  <c:v>5.3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40-4241-9C8E-91B3BFB2DB1E}"/>
            </c:ext>
          </c:extLst>
        </c:ser>
        <c:dLbls/>
        <c:gapDepth val="0"/>
        <c:shape val="box"/>
        <c:axId val="114996352"/>
        <c:axId val="114997888"/>
        <c:axId val="0"/>
      </c:bar3DChart>
      <c:catAx>
        <c:axId val="114996352"/>
        <c:scaling>
          <c:orientation val="minMax"/>
        </c:scaling>
        <c:axPos val="b"/>
        <c:numFmt formatCode="General" sourceLinked="1"/>
        <c:tickLblPos val="low"/>
        <c:spPr>
          <a:ln w="305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4997888"/>
        <c:crosses val="autoZero"/>
        <c:auto val="1"/>
        <c:lblAlgn val="ctr"/>
        <c:lblOffset val="100"/>
        <c:tickLblSkip val="1"/>
        <c:tickMarkSkip val="1"/>
      </c:catAx>
      <c:valAx>
        <c:axId val="114997888"/>
        <c:scaling>
          <c:orientation val="minMax"/>
        </c:scaling>
        <c:axPos val="l"/>
        <c:majorGridlines>
          <c:spPr>
            <a:ln w="3057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05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4996352"/>
        <c:crosses val="autoZero"/>
        <c:crossBetween val="between"/>
      </c:valAx>
      <c:spPr>
        <a:noFill/>
        <a:ln w="2710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63809535364882086"/>
          <c:y val="7.1942601641724578E-3"/>
          <c:w val="0.31918797141942162"/>
          <c:h val="0.83834965391530025"/>
        </c:manualLayout>
      </c:layout>
      <c:spPr>
        <a:solidFill>
          <a:srgbClr val="FFCC00"/>
        </a:solidFill>
        <a:ln w="3057">
          <a:solidFill>
            <a:schemeClr val="tx1"/>
          </a:solidFill>
          <a:prstDash val="solid"/>
        </a:ln>
      </c:spPr>
      <c:txPr>
        <a:bodyPr/>
        <a:lstStyle/>
        <a:p>
          <a:pPr>
            <a:defRPr sz="149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6600"/>
    </a:solidFill>
    <a:ln>
      <a:noFill/>
    </a:ln>
  </c:spPr>
  <c:txPr>
    <a:bodyPr/>
    <a:lstStyle/>
    <a:p>
      <a:pPr>
        <a:defRPr sz="13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hPercent val="102"/>
      <c:rotY val="3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4603174603174602E-2"/>
          <c:y val="3.117505995203837E-2"/>
          <c:w val="0.56190476190476157"/>
          <c:h val="0.856115107913669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Хирургическая активность</c:v>
                </c:pt>
              </c:strCache>
            </c:strRef>
          </c:tx>
          <c:spPr>
            <a:solidFill>
              <a:schemeClr val="accent1"/>
            </a:solidFill>
            <a:ln w="11205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52.8</c:v>
                </c:pt>
                <c:pt idx="1">
                  <c:v>56</c:v>
                </c:pt>
                <c:pt idx="2">
                  <c:v>64.400000000000006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2B-4C92-9EB0-29DC18EBB23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Послеоперационная летальность</c:v>
                </c:pt>
              </c:strCache>
            </c:strRef>
          </c:tx>
          <c:spPr>
            <a:solidFill>
              <a:schemeClr val="accent2"/>
            </a:solidFill>
            <a:ln w="11205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3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2B-4C92-9EB0-29DC18EBB23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Больничная летальность в хирургическом отделении</c:v>
                </c:pt>
              </c:strCache>
            </c:strRef>
          </c:tx>
          <c:spPr>
            <a:solidFill>
              <a:schemeClr val="hlink"/>
            </a:solidFill>
            <a:ln w="11205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2.5</c:v>
                </c:pt>
                <c:pt idx="1">
                  <c:v>3.14</c:v>
                </c:pt>
                <c:pt idx="2">
                  <c:v>2.4299999999999997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62B-4C92-9EB0-29DC18EBB23C}"/>
            </c:ext>
          </c:extLst>
        </c:ser>
        <c:dLbls/>
        <c:gapDepth val="0"/>
        <c:shape val="box"/>
        <c:axId val="115229056"/>
        <c:axId val="115230592"/>
        <c:axId val="0"/>
      </c:bar3DChart>
      <c:catAx>
        <c:axId val="115229056"/>
        <c:scaling>
          <c:orientation val="minMax"/>
        </c:scaling>
        <c:axPos val="b"/>
        <c:numFmt formatCode="General" sourceLinked="1"/>
        <c:tickLblPos val="low"/>
        <c:spPr>
          <a:ln w="28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230592"/>
        <c:crosses val="autoZero"/>
        <c:auto val="1"/>
        <c:lblAlgn val="ctr"/>
        <c:lblOffset val="100"/>
        <c:tickLblSkip val="1"/>
        <c:tickMarkSkip val="1"/>
      </c:catAx>
      <c:valAx>
        <c:axId val="115230592"/>
        <c:scaling>
          <c:orientation val="minMax"/>
        </c:scaling>
        <c:axPos val="l"/>
        <c:majorGridlines>
          <c:spPr>
            <a:ln w="280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28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229056"/>
        <c:crosses val="autoZero"/>
        <c:crossBetween val="between"/>
      </c:valAx>
      <c:spPr>
        <a:noFill/>
        <a:ln w="23895">
          <a:noFill/>
        </a:ln>
      </c:spPr>
    </c:plotArea>
    <c:legend>
      <c:legendPos val="r"/>
      <c:layout>
        <c:manualLayout>
          <c:xMode val="edge"/>
          <c:yMode val="edge"/>
          <c:x val="0.63809520304822298"/>
          <c:y val="0.16546754158070553"/>
          <c:w val="0.35555548169302731"/>
          <c:h val="0.67146276631711188"/>
        </c:manualLayout>
      </c:layout>
      <c:spPr>
        <a:solidFill>
          <a:srgbClr val="00FFFF"/>
        </a:solidFill>
        <a:ln w="2802">
          <a:solidFill>
            <a:schemeClr val="tx1"/>
          </a:solidFill>
          <a:prstDash val="solid"/>
        </a:ln>
      </c:spPr>
      <c:txPr>
        <a:bodyPr/>
        <a:lstStyle/>
        <a:p>
          <a:pPr>
            <a:defRPr sz="113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6600"/>
    </a:solidFill>
    <a:ln>
      <a:noFill/>
    </a:ln>
  </c:spPr>
  <c:txPr>
    <a:bodyPr/>
    <a:lstStyle/>
    <a:p>
      <a:pPr>
        <a:defRPr sz="123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hPercent val="102"/>
      <c:rotY val="3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4603174603174602E-2"/>
          <c:y val="3.117505995203837E-2"/>
          <c:w val="0.56190476190476157"/>
          <c:h val="0.856115107913669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Оперативная активность</c:v>
                </c:pt>
              </c:strCache>
            </c:strRef>
          </c:tx>
          <c:spPr>
            <a:solidFill>
              <a:schemeClr val="accent1"/>
            </a:solidFill>
            <a:ln w="11267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5.5</c:v>
                </c:pt>
                <c:pt idx="1">
                  <c:v>5.6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D3-4F0E-B786-0AAB115914F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Послеоперационная летальность</c:v>
                </c:pt>
              </c:strCache>
            </c:strRef>
          </c:tx>
          <c:spPr>
            <a:solidFill>
              <a:schemeClr val="accent2"/>
            </a:solidFill>
            <a:ln w="11267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mmm/yy</c:formatCode>
                <c:ptCount val="3"/>
                <c:pt idx="0">
                  <c:v>1.4</c:v>
                </c:pt>
                <c:pt idx="1">
                  <c:v>0.5</c:v>
                </c:pt>
                <c:pt idx="2" formatCode="General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D3-4F0E-B786-0AAB115914F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Больничная летальность в травматологическом отделении</c:v>
                </c:pt>
              </c:strCache>
            </c:strRef>
          </c:tx>
          <c:spPr>
            <a:solidFill>
              <a:schemeClr val="hlink"/>
            </a:solidFill>
            <a:ln w="11267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1.9000000000000001</c:v>
                </c:pt>
                <c:pt idx="1">
                  <c:v>0.60000000000000042</c:v>
                </c:pt>
                <c:pt idx="2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D3-4F0E-B786-0AAB115914FE}"/>
            </c:ext>
          </c:extLst>
        </c:ser>
        <c:dLbls/>
        <c:gapDepth val="0"/>
        <c:shape val="box"/>
        <c:axId val="117508352"/>
        <c:axId val="117518336"/>
        <c:axId val="0"/>
      </c:bar3DChart>
      <c:catAx>
        <c:axId val="117508352"/>
        <c:scaling>
          <c:orientation val="minMax"/>
        </c:scaling>
        <c:axPos val="b"/>
        <c:numFmt formatCode="General" sourceLinked="1"/>
        <c:tickLblPos val="low"/>
        <c:spPr>
          <a:ln w="28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7518336"/>
        <c:crosses val="autoZero"/>
        <c:auto val="1"/>
        <c:lblAlgn val="ctr"/>
        <c:lblOffset val="100"/>
        <c:tickLblSkip val="1"/>
        <c:tickMarkSkip val="1"/>
      </c:catAx>
      <c:valAx>
        <c:axId val="117518336"/>
        <c:scaling>
          <c:orientation val="minMax"/>
        </c:scaling>
        <c:axPos val="l"/>
        <c:majorGridlines>
          <c:spPr>
            <a:ln w="2817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28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7508352"/>
        <c:crosses val="autoZero"/>
        <c:crossBetween val="between"/>
      </c:valAx>
      <c:spPr>
        <a:noFill/>
        <a:ln w="24026">
          <a:noFill/>
        </a:ln>
      </c:spPr>
    </c:plotArea>
    <c:legend>
      <c:legendPos val="r"/>
      <c:layout>
        <c:manualLayout>
          <c:xMode val="edge"/>
          <c:yMode val="edge"/>
          <c:x val="0.63809521117917267"/>
          <c:y val="3.8475721703854694E-2"/>
          <c:w val="0.35555552415347746"/>
          <c:h val="0.91390186869869894"/>
        </c:manualLayout>
      </c:layout>
      <c:spPr>
        <a:solidFill>
          <a:srgbClr val="00FFFF"/>
        </a:solidFill>
        <a:ln w="2817">
          <a:solidFill>
            <a:schemeClr val="tx1"/>
          </a:solidFill>
          <a:prstDash val="solid"/>
        </a:ln>
      </c:spPr>
      <c:txPr>
        <a:bodyPr/>
        <a:lstStyle/>
        <a:p>
          <a:pPr>
            <a:defRPr sz="114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6600"/>
    </a:solidFill>
    <a:ln>
      <a:noFill/>
    </a:ln>
  </c:spPr>
  <c:txPr>
    <a:bodyPr/>
    <a:lstStyle/>
    <a:p>
      <a:pPr>
        <a:defRPr sz="124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hPercent val="102"/>
      <c:rotY val="3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FFCC99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rgbClr val="FFCC99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4126984126984244E-2"/>
          <c:y val="4.3165467625899283E-2"/>
          <c:w val="0.55238095238095242"/>
          <c:h val="0.8441247002398093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</c:v>
                </c:pt>
              </c:strCache>
            </c:strRef>
          </c:tx>
          <c:spPr>
            <a:solidFill>
              <a:schemeClr val="accent1"/>
            </a:solidFill>
            <a:ln w="14144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41</c:v>
                </c:pt>
                <c:pt idx="1">
                  <c:v>42</c:v>
                </c:pt>
                <c:pt idx="2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82-4737-8825-0CA63AAAF9D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solidFill>
              <a:schemeClr val="accent2"/>
            </a:solidFill>
            <a:ln w="14144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19</c:v>
                </c:pt>
                <c:pt idx="1">
                  <c:v>19.5</c:v>
                </c:pt>
                <c:pt idx="2">
                  <c:v>19.399999999999999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82-4737-8825-0CA63AAAF9D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Пятилетняя выживаемость</c:v>
                </c:pt>
              </c:strCache>
            </c:strRef>
          </c:tx>
          <c:spPr>
            <a:solidFill>
              <a:schemeClr val="hlink"/>
            </a:solidFill>
            <a:ln w="14144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51</c:v>
                </c:pt>
                <c:pt idx="1">
                  <c:v>52.5</c:v>
                </c:pt>
                <c:pt idx="2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82-4737-8825-0CA63AAAF9D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Одногодичная летальность</c:v>
                </c:pt>
              </c:strCache>
            </c:strRef>
          </c:tx>
          <c:spPr>
            <a:solidFill>
              <a:schemeClr val="folHlink"/>
            </a:solidFill>
            <a:ln w="14144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Sheet1!$B$5:$D$5</c:f>
              <c:numCache>
                <c:formatCode>dd/mmm</c:formatCode>
                <c:ptCount val="3"/>
                <c:pt idx="0" formatCode="General">
                  <c:v>25</c:v>
                </c:pt>
                <c:pt idx="1">
                  <c:v>30</c:v>
                </c:pt>
                <c:pt idx="2" formatCode="General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882-4737-8825-0CA63AAAF9D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Запущенность по всем локализациям</c:v>
                </c:pt>
              </c:strCache>
            </c:strRef>
          </c:tx>
          <c:spPr>
            <a:solidFill>
              <a:schemeClr val="bg2"/>
            </a:solidFill>
            <a:ln w="14144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20</c:v>
                </c:pt>
                <c:pt idx="1">
                  <c:v>23</c:v>
                </c:pt>
                <c:pt idx="2">
                  <c:v>16.399999999999999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882-4737-8825-0CA63AAAF9D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Запущенность по наружным локализациям</c:v>
                </c:pt>
              </c:strCache>
            </c:strRef>
          </c:tx>
          <c:spPr>
            <a:solidFill>
              <a:schemeClr val="tx2"/>
            </a:solidFill>
            <a:ln w="14144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Sheet1!$B$7:$D$7</c:f>
              <c:numCache>
                <c:formatCode>General</c:formatCode>
                <c:ptCount val="3"/>
                <c:pt idx="0">
                  <c:v>18</c:v>
                </c:pt>
                <c:pt idx="1">
                  <c:v>25</c:v>
                </c:pt>
                <c:pt idx="2">
                  <c:v>21.4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882-4737-8825-0CA63AAAF9D4}"/>
            </c:ext>
          </c:extLst>
        </c:ser>
        <c:dLbls/>
        <c:gapDepth val="0"/>
        <c:shape val="box"/>
        <c:axId val="117748864"/>
        <c:axId val="117750400"/>
        <c:axId val="0"/>
      </c:bar3DChart>
      <c:catAx>
        <c:axId val="117748864"/>
        <c:scaling>
          <c:orientation val="minMax"/>
        </c:scaling>
        <c:axPos val="b"/>
        <c:numFmt formatCode="General" sourceLinked="1"/>
        <c:tickLblPos val="low"/>
        <c:spPr>
          <a:ln w="35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7750400"/>
        <c:crosses val="autoZero"/>
        <c:auto val="1"/>
        <c:lblAlgn val="ctr"/>
        <c:lblOffset val="100"/>
        <c:tickLblSkip val="1"/>
        <c:tickMarkSkip val="1"/>
      </c:catAx>
      <c:valAx>
        <c:axId val="117750400"/>
        <c:scaling>
          <c:orientation val="minMax"/>
        </c:scaling>
        <c:axPos val="l"/>
        <c:majorGridlines>
          <c:spPr>
            <a:ln w="3536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5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5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7748864"/>
        <c:crosses val="autoZero"/>
        <c:crossBetween val="between"/>
      </c:valAx>
      <c:spPr>
        <a:solidFill>
          <a:schemeClr val="accent1"/>
        </a:solidFill>
        <a:ln w="28287">
          <a:noFill/>
        </a:ln>
      </c:spPr>
    </c:plotArea>
    <c:legend>
      <c:legendPos val="r"/>
      <c:layout>
        <c:manualLayout>
          <c:xMode val="edge"/>
          <c:yMode val="edge"/>
          <c:x val="0.63809535364882086"/>
          <c:y val="7.1943386496186494E-3"/>
          <c:w val="0.36179156090428782"/>
          <c:h val="0.99071670829103853"/>
        </c:manualLayout>
      </c:layout>
      <c:spPr>
        <a:solidFill>
          <a:srgbClr val="00FFFF"/>
        </a:solidFill>
        <a:ln w="3536">
          <a:solidFill>
            <a:schemeClr val="tx1"/>
          </a:solidFill>
          <a:prstDash val="solid"/>
        </a:ln>
      </c:spPr>
      <c:txPr>
        <a:bodyPr/>
        <a:lstStyle/>
        <a:p>
          <a:pPr>
            <a:defRPr sz="122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6600"/>
    </a:solidFill>
    <a:ln>
      <a:noFill/>
    </a:ln>
  </c:spPr>
  <c:txPr>
    <a:bodyPr/>
    <a:lstStyle/>
    <a:p>
      <a:pPr>
        <a:defRPr sz="155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5"/>
      <c:hPercent val="91"/>
      <c:rotY val="4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301109350237707"/>
          <c:y val="1.9138755980861243E-2"/>
          <c:w val="0.61489698890649769"/>
          <c:h val="0.8875598086124402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ТФОМС</c:v>
                </c:pt>
              </c:strCache>
            </c:strRef>
          </c:tx>
          <c:spPr>
            <a:solidFill>
              <a:schemeClr val="accent1"/>
            </a:solidFill>
            <a:ln w="23037">
              <a:noFill/>
            </a:ln>
          </c:spPr>
          <c:dLbls>
            <c:delete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2857</c:v>
                </c:pt>
                <c:pt idx="1">
                  <c:v>3674</c:v>
                </c:pt>
                <c:pt idx="2">
                  <c:v>3228.9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FC-42AE-8574-A109343ECC8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ОМС</c:v>
                </c:pt>
              </c:strCache>
            </c:strRef>
          </c:tx>
          <c:spPr>
            <a:solidFill>
              <a:schemeClr val="accent2"/>
            </a:solidFill>
            <a:ln w="11518">
              <a:solidFill>
                <a:schemeClr val="tx1"/>
              </a:solidFill>
              <a:prstDash val="solid"/>
            </a:ln>
          </c:spPr>
          <c:dLbls>
            <c:delete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314107</c:v>
                </c:pt>
                <c:pt idx="1">
                  <c:v>300514</c:v>
                </c:pt>
                <c:pt idx="2">
                  <c:v>312770.2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FC-42AE-8574-A109343ECC8A}"/>
            </c:ext>
          </c:extLst>
        </c:ser>
        <c:ser>
          <c:idx val="5"/>
          <c:order val="2"/>
          <c:tx>
            <c:strRef>
              <c:f>Sheet1!$A$4</c:f>
              <c:strCache>
                <c:ptCount val="1"/>
                <c:pt idx="0">
                  <c:v>Хоз. Расчетн. и платные</c:v>
                </c:pt>
              </c:strCache>
            </c:strRef>
          </c:tx>
          <c:spPr>
            <a:solidFill>
              <a:schemeClr val="tx2"/>
            </a:solidFill>
            <a:ln w="11518">
              <a:solidFill>
                <a:schemeClr val="tx1"/>
              </a:solidFill>
              <a:prstDash val="solid"/>
            </a:ln>
          </c:spPr>
          <c:dLbls>
            <c:delete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24743</c:v>
                </c:pt>
                <c:pt idx="1">
                  <c:v>24166</c:v>
                </c:pt>
                <c:pt idx="2">
                  <c:v>28212.400000000001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FC-42AE-8574-A109343ECC8A}"/>
            </c:ext>
          </c:extLst>
        </c:ser>
        <c:ser>
          <c:idx val="6"/>
          <c:order val="3"/>
          <c:tx>
            <c:strRef>
              <c:f>Sheet1!$A$5</c:f>
              <c:strCache>
                <c:ptCount val="1"/>
                <c:pt idx="0">
                  <c:v>Целевые</c:v>
                </c:pt>
              </c:strCache>
            </c:strRef>
          </c:tx>
          <c:spPr>
            <a:solidFill>
              <a:srgbClr val="0066CC"/>
            </a:solidFill>
            <a:ln w="11518">
              <a:solidFill>
                <a:schemeClr val="tx1"/>
              </a:solidFill>
              <a:prstDash val="solid"/>
            </a:ln>
          </c:spPr>
          <c:dLbls>
            <c:delete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9019</c:v>
                </c:pt>
                <c:pt idx="1">
                  <c:v>8884</c:v>
                </c:pt>
                <c:pt idx="2">
                  <c:v>8226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AFC-42AE-8574-A109343ECC8A}"/>
            </c:ext>
          </c:extLst>
        </c:ser>
        <c:dLbls>
          <c:showCatName val="1"/>
        </c:dLbls>
        <c:shape val="box"/>
        <c:axId val="71870336"/>
        <c:axId val="71871872"/>
        <c:axId val="0"/>
      </c:bar3DChart>
      <c:catAx>
        <c:axId val="71870336"/>
        <c:scaling>
          <c:orientation val="minMax"/>
        </c:scaling>
        <c:axPos val="b"/>
        <c:numFmt formatCode="General" sourceLinked="1"/>
        <c:tickLblPos val="low"/>
        <c:spPr>
          <a:ln w="28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1871872"/>
        <c:crosses val="autoZero"/>
        <c:auto val="1"/>
        <c:lblAlgn val="ctr"/>
        <c:lblOffset val="100"/>
        <c:tickLblSkip val="1"/>
        <c:tickMarkSkip val="1"/>
      </c:catAx>
      <c:valAx>
        <c:axId val="71871872"/>
        <c:scaling>
          <c:orientation val="minMax"/>
        </c:scaling>
        <c:axPos val="l"/>
        <c:numFmt formatCode="General" sourceLinked="1"/>
        <c:tickLblPos val="nextTo"/>
        <c:spPr>
          <a:ln w="28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1870336"/>
        <c:crosses val="autoZero"/>
        <c:crossBetween val="between"/>
      </c:valAx>
      <c:spPr>
        <a:noFill/>
        <a:ln w="26083">
          <a:noFill/>
        </a:ln>
      </c:spPr>
    </c:plotArea>
    <c:legend>
      <c:legendPos val="r"/>
      <c:layout>
        <c:manualLayout>
          <c:xMode val="edge"/>
          <c:yMode val="edge"/>
          <c:x val="0.72900156893690649"/>
          <c:y val="5.5024014502677986E-2"/>
          <c:w val="0.26465934496110255"/>
          <c:h val="0.83492795649196605"/>
        </c:manualLayout>
      </c:layout>
      <c:spPr>
        <a:solidFill>
          <a:srgbClr val="FFFF99"/>
        </a:solidFill>
        <a:ln w="2879">
          <a:solidFill>
            <a:schemeClr val="tx1"/>
          </a:solidFill>
          <a:prstDash val="solid"/>
        </a:ln>
      </c:spPr>
      <c:txPr>
        <a:bodyPr/>
        <a:lstStyle/>
        <a:p>
          <a:pPr>
            <a:defRPr sz="99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gradFill rotWithShape="0">
      <a:gsLst>
        <a:gs pos="0">
          <a:srgbClr val="FF0000"/>
        </a:gs>
        <a:gs pos="100000">
          <a:srgbClr val="FF0000">
            <a:gamma/>
            <a:shade val="46275"/>
            <a:invGamma/>
          </a:srgbClr>
        </a:gs>
      </a:gsLst>
      <a:lin ang="5400000" scaled="1"/>
    </a:gradFill>
    <a:ln>
      <a:noFill/>
    </a:ln>
  </c:spPr>
  <c:txPr>
    <a:bodyPr/>
    <a:lstStyle/>
    <a:p>
      <a:pPr>
        <a:defRPr sz="9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5"/>
      <c:hPercent val="91"/>
      <c:rotY val="4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301109350237707"/>
          <c:y val="1.9138755980861243E-2"/>
          <c:w val="0.61489698890649769"/>
          <c:h val="0.8875598086124402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Заработная плата</c:v>
                </c:pt>
              </c:strCache>
            </c:strRef>
          </c:tx>
          <c:spPr>
            <a:solidFill>
              <a:schemeClr val="accent1"/>
            </a:solidFill>
            <a:ln w="23037">
              <a:noFill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54</c:v>
                </c:pt>
                <c:pt idx="1">
                  <c:v>57</c:v>
                </c:pt>
                <c:pt idx="2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23-403D-9710-77566B5C699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Медикаменты</c:v>
                </c:pt>
              </c:strCache>
            </c:strRef>
          </c:tx>
          <c:spPr>
            <a:solidFill>
              <a:schemeClr val="accent2"/>
            </a:solidFill>
            <a:ln w="11518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11</c:v>
                </c:pt>
                <c:pt idx="1">
                  <c:v>8.5</c:v>
                </c:pt>
                <c:pt idx="2">
                  <c:v>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23-403D-9710-77566B5C6997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Оборудование</c:v>
                </c:pt>
              </c:strCache>
            </c:strRef>
          </c:tx>
          <c:spPr>
            <a:solidFill>
              <a:schemeClr val="folHlink"/>
            </a:solidFill>
            <a:ln w="11518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0.8</c:v>
                </c:pt>
                <c:pt idx="1">
                  <c:v>1.2</c:v>
                </c:pt>
                <c:pt idx="2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23-403D-9710-77566B5C6997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bg2"/>
            </a:solidFill>
            <a:ln w="11518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5.45</c:v>
                </c:pt>
                <c:pt idx="1">
                  <c:v>5.6</c:v>
                </c:pt>
                <c:pt idx="2">
                  <c:v>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23-403D-9710-77566B5C6997}"/>
            </c:ext>
          </c:extLst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Содержание имущества</c:v>
                </c:pt>
              </c:strCache>
            </c:strRef>
          </c:tx>
          <c:spPr>
            <a:solidFill>
              <a:schemeClr val="tx2"/>
            </a:solidFill>
            <a:ln w="11518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2.7</c:v>
                </c:pt>
                <c:pt idx="1">
                  <c:v>1.9000000000000001</c:v>
                </c:pt>
                <c:pt idx="2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223-403D-9710-77566B5C6997}"/>
            </c:ext>
          </c:extLst>
        </c:ser>
        <c:ser>
          <c:idx val="6"/>
          <c:order val="5"/>
          <c:tx>
            <c:strRef>
              <c:f>Sheet1!$A$7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rgbClr val="0066CC"/>
            </a:solidFill>
            <a:ln w="11518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Sheet1!$B$7:$D$7</c:f>
              <c:numCache>
                <c:formatCode>General</c:formatCode>
                <c:ptCount val="3"/>
                <c:pt idx="0">
                  <c:v>6.3</c:v>
                </c:pt>
                <c:pt idx="1">
                  <c:v>9</c:v>
                </c:pt>
                <c:pt idx="2">
                  <c:v>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223-403D-9710-77566B5C6997}"/>
            </c:ext>
          </c:extLst>
        </c:ser>
        <c:dLbls/>
        <c:shape val="box"/>
        <c:axId val="76148736"/>
        <c:axId val="76150272"/>
        <c:axId val="0"/>
      </c:bar3DChart>
      <c:catAx>
        <c:axId val="76148736"/>
        <c:scaling>
          <c:orientation val="minMax"/>
        </c:scaling>
        <c:axPos val="b"/>
        <c:numFmt formatCode="General" sourceLinked="1"/>
        <c:tickLblPos val="low"/>
        <c:spPr>
          <a:ln w="28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6150272"/>
        <c:crosses val="autoZero"/>
        <c:auto val="1"/>
        <c:lblAlgn val="ctr"/>
        <c:lblOffset val="100"/>
        <c:tickLblSkip val="1"/>
        <c:tickMarkSkip val="1"/>
      </c:catAx>
      <c:valAx>
        <c:axId val="76150272"/>
        <c:scaling>
          <c:orientation val="minMax"/>
        </c:scaling>
        <c:axPos val="l"/>
        <c:numFmt formatCode="General" sourceLinked="1"/>
        <c:tickLblPos val="nextTo"/>
        <c:spPr>
          <a:ln w="28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6148736"/>
        <c:crosses val="autoZero"/>
        <c:crossBetween val="between"/>
      </c:valAx>
      <c:spPr>
        <a:noFill/>
        <a:ln w="26083">
          <a:noFill/>
        </a:ln>
      </c:spPr>
    </c:plotArea>
    <c:legend>
      <c:legendPos val="r"/>
      <c:layout/>
      <c:spPr>
        <a:solidFill>
          <a:srgbClr val="00FFFF"/>
        </a:solidFill>
        <a:ln w="2879">
          <a:solidFill>
            <a:schemeClr val="tx1"/>
          </a:solidFill>
          <a:prstDash val="solid"/>
        </a:ln>
      </c:spPr>
      <c:txPr>
        <a:bodyPr/>
        <a:lstStyle/>
        <a:p>
          <a:pPr>
            <a:defRPr sz="99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gradFill rotWithShape="0">
      <a:gsLst>
        <a:gs pos="0">
          <a:srgbClr val="FF0000"/>
        </a:gs>
        <a:gs pos="100000">
          <a:srgbClr val="FF0000">
            <a:gamma/>
            <a:shade val="46275"/>
            <a:invGamma/>
          </a:srgbClr>
        </a:gs>
      </a:gsLst>
      <a:lin ang="5400000" scaled="1"/>
    </a:gradFill>
    <a:ln>
      <a:noFill/>
    </a:ln>
  </c:spPr>
  <c:txPr>
    <a:bodyPr/>
    <a:lstStyle/>
    <a:p>
      <a:pPr>
        <a:defRPr sz="9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-1"/>
      <c:hPercent val="100"/>
      <c:rotY val="19"/>
      <c:depthPercent val="100"/>
      <c:perspective val="30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FF0000"/>
        </a:solidFill>
        <a:ln w="25400">
          <a:noFill/>
        </a:ln>
      </c:spPr>
    </c:sideWall>
    <c:backWall>
      <c:spPr>
        <a:solidFill>
          <a:srgbClr val="FF0000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4779306498530143"/>
          <c:y val="3.5856217720496526E-2"/>
          <c:w val="0.62222222222222223"/>
          <c:h val="0.8639240506329123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Врача</c:v>
                </c:pt>
              </c:strCache>
            </c:strRef>
          </c:tx>
          <c:spPr>
            <a:solidFill>
              <a:schemeClr val="accent1"/>
            </a:solidFill>
            <a:ln w="17498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34799</c:v>
                </c:pt>
                <c:pt idx="1">
                  <c:v>37199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44-404F-9EDC-1C86DA086D0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Среднего мед.работника</c:v>
                </c:pt>
              </c:strCache>
            </c:strRef>
          </c:tx>
          <c:spPr>
            <a:solidFill>
              <a:schemeClr val="accent2"/>
            </a:solidFill>
            <a:ln w="17498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17032</c:v>
                </c:pt>
                <c:pt idx="1">
                  <c:v>18343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44-404F-9EDC-1C86DA086D0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Санитарки</c:v>
                </c:pt>
              </c:strCache>
            </c:strRef>
          </c:tx>
          <c:spPr>
            <a:solidFill>
              <a:schemeClr val="hlink"/>
            </a:solidFill>
            <a:ln w="17498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Sheet1!$B$4:$C$4</c:f>
              <c:numCache>
                <c:formatCode>General</c:formatCode>
                <c:ptCount val="2"/>
                <c:pt idx="0">
                  <c:v>9803</c:v>
                </c:pt>
                <c:pt idx="1">
                  <c:v>12477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44-404F-9EDC-1C86DA086D0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Прочего персонала</c:v>
                </c:pt>
              </c:strCache>
            </c:strRef>
          </c:tx>
          <c:spPr>
            <a:solidFill>
              <a:schemeClr val="folHlink"/>
            </a:solidFill>
            <a:ln w="17498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Sheet1!$B$5:$C$5</c:f>
              <c:numCache>
                <c:formatCode>General</c:formatCode>
                <c:ptCount val="2"/>
                <c:pt idx="0">
                  <c:v>15472</c:v>
                </c:pt>
                <c:pt idx="1">
                  <c:v>16067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044-404F-9EDC-1C86DA086D00}"/>
            </c:ext>
          </c:extLst>
        </c:ser>
        <c:dLbls/>
        <c:shape val="box"/>
        <c:axId val="90240896"/>
        <c:axId val="90242432"/>
        <c:axId val="0"/>
      </c:bar3DChart>
      <c:catAx>
        <c:axId val="90240896"/>
        <c:scaling>
          <c:orientation val="minMax"/>
        </c:scaling>
        <c:axPos val="b"/>
        <c:numFmt formatCode="General" sourceLinked="1"/>
        <c:tickLblPos val="low"/>
        <c:spPr>
          <a:ln w="13123">
            <a:noFill/>
          </a:ln>
        </c:spPr>
        <c:txPr>
          <a:bodyPr rot="0" vert="horz"/>
          <a:lstStyle/>
          <a:p>
            <a:pPr>
              <a:defRPr sz="11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0242432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90242432"/>
        <c:scaling>
          <c:orientation val="minMax"/>
        </c:scaling>
        <c:axPos val="l"/>
        <c:majorGridlines>
          <c:spPr>
            <a:ln w="4374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/>
                  <a:t>руб.</a:t>
                </a:r>
              </a:p>
            </c:rich>
          </c:tx>
          <c:layout>
            <c:manualLayout>
              <c:xMode val="edge"/>
              <c:yMode val="edge"/>
              <c:x val="0.18194445507395701"/>
              <c:y val="0.41772137507201867"/>
            </c:manualLayout>
          </c:layout>
          <c:spPr>
            <a:noFill/>
            <a:ln w="34995">
              <a:noFill/>
            </a:ln>
          </c:spPr>
        </c:title>
        <c:numFmt formatCode="General" sourceLinked="1"/>
        <c:tickLblPos val="nextTo"/>
        <c:spPr>
          <a:ln w="43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0240896"/>
        <c:crosses val="autoZero"/>
        <c:crossBetween val="between"/>
      </c:valAx>
      <c:spPr>
        <a:noFill/>
        <a:ln w="28451">
          <a:noFill/>
        </a:ln>
      </c:spPr>
    </c:plotArea>
    <c:legend>
      <c:legendPos val="r"/>
      <c:layout>
        <c:manualLayout>
          <c:xMode val="edge"/>
          <c:yMode val="edge"/>
          <c:x val="0.73793615424240189"/>
          <c:y val="4.746840791242566E-2"/>
          <c:w val="0.22916664949591581"/>
          <c:h val="0.74338267716535433"/>
        </c:manualLayout>
      </c:layout>
      <c:spPr>
        <a:solidFill>
          <a:srgbClr val="00FFFF"/>
        </a:solidFill>
        <a:ln w="4374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51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28"/>
      <c:rotY val="3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787992787033431E-2"/>
          <c:y val="3.5596585111148188E-2"/>
          <c:w val="0.62233375156838289"/>
          <c:h val="0.8513805067203125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Рождаемость</c:v>
                </c:pt>
              </c:strCache>
            </c:strRef>
          </c:tx>
          <c:spPr>
            <a:solidFill>
              <a:schemeClr val="accent1"/>
            </a:solidFill>
            <a:ln w="15725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12</c:v>
                </c:pt>
                <c:pt idx="1">
                  <c:v>9</c:v>
                </c:pt>
                <c:pt idx="2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6B-430B-AF0A-BCDFD4E3CB0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solidFill>
              <a:schemeClr val="accent2"/>
            </a:solidFill>
            <a:ln w="15725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15.3</c:v>
                </c:pt>
                <c:pt idx="1">
                  <c:v>14</c:v>
                </c:pt>
                <c:pt idx="2">
                  <c:v>15.7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6B-430B-AF0A-BCDFD4E3CB0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Естественная убыль населения</c:v>
                </c:pt>
              </c:strCache>
            </c:strRef>
          </c:tx>
          <c:spPr>
            <a:solidFill>
              <a:schemeClr val="hlink"/>
            </a:solidFill>
            <a:ln w="15725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3.3</c:v>
                </c:pt>
                <c:pt idx="1">
                  <c:v>5</c:v>
                </c:pt>
                <c:pt idx="2">
                  <c:v>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6B-430B-AF0A-BCDFD4E3CB0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Младенческая смертность</c:v>
                </c:pt>
              </c:strCache>
            </c:strRef>
          </c:tx>
          <c:spPr>
            <a:solidFill>
              <a:schemeClr val="folHlink"/>
            </a:solidFill>
            <a:ln w="15725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5.6</c:v>
                </c:pt>
                <c:pt idx="1">
                  <c:v>3.7</c:v>
                </c:pt>
                <c:pt idx="2">
                  <c:v>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6B-430B-AF0A-BCDFD4E3CB08}"/>
            </c:ext>
          </c:extLst>
        </c:ser>
        <c:dLbls/>
        <c:gapDepth val="0"/>
        <c:shape val="cylinder"/>
        <c:axId val="93595520"/>
        <c:axId val="93597056"/>
        <c:axId val="0"/>
      </c:bar3DChart>
      <c:catAx>
        <c:axId val="93595520"/>
        <c:scaling>
          <c:orientation val="minMax"/>
        </c:scaling>
        <c:axPos val="b"/>
        <c:numFmt formatCode="General" sourceLinked="1"/>
        <c:tickLblPos val="low"/>
        <c:spPr>
          <a:ln w="39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8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3597056"/>
        <c:crosses val="autoZero"/>
        <c:auto val="1"/>
        <c:lblAlgn val="ctr"/>
        <c:lblOffset val="100"/>
        <c:tickLblSkip val="1"/>
        <c:tickMarkSkip val="1"/>
      </c:catAx>
      <c:valAx>
        <c:axId val="93597056"/>
        <c:scaling>
          <c:orientation val="minMax"/>
        </c:scaling>
        <c:axPos val="l"/>
        <c:majorGridlines>
          <c:spPr>
            <a:ln w="3931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9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8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3595520"/>
        <c:crosses val="autoZero"/>
        <c:crossBetween val="between"/>
      </c:valAx>
      <c:spPr>
        <a:noFill/>
        <a:ln w="26083">
          <a:noFill/>
        </a:ln>
      </c:spPr>
    </c:plotArea>
    <c:legend>
      <c:legendPos val="r"/>
      <c:layout>
        <c:manualLayout>
          <c:xMode val="edge"/>
          <c:yMode val="edge"/>
          <c:x val="0.68381432873478531"/>
          <c:y val="0.12476191990755105"/>
          <c:w val="0.27157466832426208"/>
          <c:h val="0.68690605875071897"/>
        </c:manualLayout>
      </c:layout>
      <c:spPr>
        <a:solidFill>
          <a:srgbClr val="FFFF99"/>
        </a:solidFill>
        <a:ln w="3931">
          <a:solidFill>
            <a:schemeClr val="tx1"/>
          </a:solidFill>
          <a:prstDash val="solid"/>
        </a:ln>
      </c:spPr>
      <c:txPr>
        <a:bodyPr/>
        <a:lstStyle/>
        <a:p>
          <a:pPr>
            <a:defRPr sz="116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0000"/>
    </a:solidFill>
    <a:ln>
      <a:noFill/>
    </a:ln>
  </c:spPr>
  <c:txPr>
    <a:bodyPr/>
    <a:lstStyle/>
    <a:p>
      <a:pPr>
        <a:defRPr sz="188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3"/>
      <c:hPercent val="60"/>
      <c:rotY val="44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FF6600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rgbClr val="FF6600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553971486761705E-2"/>
          <c:y val="0.10101010101010102"/>
          <c:w val="0.59063136456211818"/>
          <c:h val="0.651515151515151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БСК</c:v>
                </c:pt>
              </c:strCache>
            </c:strRef>
          </c:tx>
          <c:spPr>
            <a:solidFill>
              <a:schemeClr val="accent1"/>
            </a:solidFill>
            <a:ln w="23782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44.4</c:v>
                </c:pt>
                <c:pt idx="1">
                  <c:v>41.1</c:v>
                </c:pt>
                <c:pt idx="2">
                  <c:v>33.5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A5-4442-8A25-AB077ACB0AB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Несчастные случаи, отравления и травмы</c:v>
                </c:pt>
              </c:strCache>
            </c:strRef>
          </c:tx>
          <c:spPr>
            <a:solidFill>
              <a:schemeClr val="accent2"/>
            </a:solidFill>
            <a:ln w="23782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13.2</c:v>
                </c:pt>
                <c:pt idx="1">
                  <c:v>13</c:v>
                </c:pt>
                <c:pt idx="2">
                  <c:v>14.27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A5-4442-8A25-AB077ACB0AB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Новообразования</c:v>
                </c:pt>
              </c:strCache>
            </c:strRef>
          </c:tx>
          <c:spPr>
            <a:solidFill>
              <a:schemeClr val="hlink"/>
            </a:solidFill>
            <a:ln w="23782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12.2</c:v>
                </c:pt>
                <c:pt idx="1">
                  <c:v>13.6</c:v>
                </c:pt>
                <c:pt idx="2">
                  <c:v>12.3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6A5-4442-8A25-AB077ACB0AB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Болезни органов пищеварения</c:v>
                </c:pt>
              </c:strCache>
            </c:strRef>
          </c:tx>
          <c:spPr>
            <a:solidFill>
              <a:schemeClr val="folHlink"/>
            </a:solidFill>
            <a:ln w="23782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4.5999999999999996</c:v>
                </c:pt>
                <c:pt idx="2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6A5-4442-8A25-AB077ACB0AB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Болезни нервной системы</c:v>
                </c:pt>
              </c:strCache>
            </c:strRef>
          </c:tx>
          <c:spPr>
            <a:solidFill>
              <a:schemeClr val="bg2"/>
            </a:solidFill>
            <a:ln w="23782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0</c:v>
                </c:pt>
                <c:pt idx="1">
                  <c:v>13.7</c:v>
                </c:pt>
                <c:pt idx="2">
                  <c:v>20.399999999999999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6A5-4442-8A25-AB077ACB0AB2}"/>
            </c:ext>
          </c:extLst>
        </c:ser>
        <c:dLbls/>
        <c:gapDepth val="0"/>
        <c:shape val="box"/>
        <c:axId val="93790208"/>
        <c:axId val="93791744"/>
        <c:axId val="0"/>
      </c:bar3DChart>
      <c:catAx>
        <c:axId val="93790208"/>
        <c:scaling>
          <c:orientation val="minMax"/>
        </c:scaling>
        <c:axPos val="b"/>
        <c:numFmt formatCode="General" sourceLinked="1"/>
        <c:tickLblPos val="low"/>
        <c:spPr>
          <a:ln w="59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74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3791744"/>
        <c:crosses val="autoZero"/>
        <c:auto val="1"/>
        <c:lblAlgn val="ctr"/>
        <c:lblOffset val="100"/>
        <c:tickLblSkip val="1"/>
        <c:tickMarkSkip val="1"/>
      </c:catAx>
      <c:valAx>
        <c:axId val="93791744"/>
        <c:scaling>
          <c:orientation val="minMax"/>
        </c:scaling>
        <c:axPos val="l"/>
        <c:majorGridlines>
          <c:spPr>
            <a:ln w="594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59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74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3790208"/>
        <c:crosses val="autoZero"/>
        <c:crossBetween val="between"/>
      </c:valAx>
      <c:spPr>
        <a:solidFill>
          <a:srgbClr val="FFFFFF"/>
        </a:solidFill>
        <a:ln w="47564">
          <a:noFill/>
        </a:ln>
      </c:spPr>
    </c:plotArea>
    <c:legend>
      <c:legendPos val="r"/>
      <c:legendEntry>
        <c:idx val="1"/>
        <c:txPr>
          <a:bodyPr/>
          <a:lstStyle/>
          <a:p>
            <a:pPr>
              <a:defRPr sz="143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839112889879861"/>
          <c:y val="0"/>
          <c:w val="0.30957227717774294"/>
          <c:h val="1"/>
        </c:manualLayout>
      </c:layout>
      <c:spPr>
        <a:solidFill>
          <a:srgbClr val="FFFF00"/>
        </a:solidFill>
        <a:ln w="5945">
          <a:solidFill>
            <a:schemeClr val="tx1"/>
          </a:solidFill>
          <a:prstDash val="solid"/>
        </a:ln>
      </c:spPr>
      <c:txPr>
        <a:bodyPr/>
        <a:lstStyle/>
        <a:p>
          <a:pPr>
            <a:defRPr sz="143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337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"/>
      <c:hPercent val="100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780042305743448E-2"/>
          <c:y val="0.41156289582258315"/>
          <c:w val="0"/>
          <c:h val="0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9540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4B-439B-BC3A-1869B007617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9540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D4B-439B-BC3A-1869B007617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9540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D4B-439B-BC3A-1869B0076171}"/>
            </c:ext>
          </c:extLst>
        </c:ser>
        <c:dLbls/>
        <c:gapDepth val="0"/>
        <c:shape val="box"/>
        <c:axId val="103916288"/>
        <c:axId val="103917824"/>
        <c:axId val="0"/>
      </c:bar3DChart>
      <c:catAx>
        <c:axId val="103916288"/>
        <c:scaling>
          <c:orientation val="minMax"/>
        </c:scaling>
        <c:axPos val="b"/>
        <c:numFmt formatCode="General" sourceLinked="1"/>
        <c:tickLblPos val="low"/>
        <c:spPr>
          <a:ln w="7155">
            <a:noFill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3917824"/>
        <c:crosses val="autoZero"/>
        <c:auto val="1"/>
        <c:lblAlgn val="ctr"/>
        <c:lblOffset val="100"/>
        <c:tickLblSkip val="1"/>
        <c:tickMarkSkip val="1"/>
      </c:catAx>
      <c:valAx>
        <c:axId val="103917824"/>
        <c:scaling>
          <c:orientation val="minMax"/>
        </c:scaling>
        <c:axPos val="l"/>
        <c:numFmt formatCode="General" sourceLinked="1"/>
        <c:tickLblPos val="nextTo"/>
        <c:spPr>
          <a:ln w="23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3916288"/>
        <c:crosses val="autoZero"/>
        <c:crossBetween val="between"/>
      </c:valAx>
      <c:spPr>
        <a:noFill/>
        <a:ln w="2397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3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hPercent val="102"/>
      <c:rotY val="3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FFCC99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rgbClr val="FFCC99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4126984126984244E-2"/>
          <c:y val="3.117505995203837E-2"/>
          <c:w val="0.55238095238095242"/>
          <c:h val="0.856115107913669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% нормальных родов</c:v>
                </c:pt>
              </c:strCache>
            </c:strRef>
          </c:tx>
          <c:spPr>
            <a:solidFill>
              <a:schemeClr val="accent1"/>
            </a:solidFill>
            <a:ln w="12023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75</c:v>
                </c:pt>
                <c:pt idx="1">
                  <c:v>72</c:v>
                </c:pt>
                <c:pt idx="2">
                  <c:v>73.599999999999994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70-4C2D-86DB-54231E2F974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% кесаревых сечений</c:v>
                </c:pt>
              </c:strCache>
            </c:strRef>
          </c:tx>
          <c:spPr>
            <a:solidFill>
              <a:schemeClr val="accent2"/>
            </a:solidFill>
            <a:ln w="12023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25</c:v>
                </c:pt>
                <c:pt idx="1">
                  <c:v>28</c:v>
                </c:pt>
                <c:pt idx="2">
                  <c:v>26.4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70-4C2D-86DB-54231E2F974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заболеваемость родовой травмой</c:v>
                </c:pt>
              </c:strCache>
            </c:strRef>
          </c:tx>
          <c:spPr>
            <a:solidFill>
              <a:schemeClr val="hlink"/>
            </a:solidFill>
            <a:ln w="12023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10</c:v>
                </c:pt>
                <c:pt idx="1">
                  <c:v>18</c:v>
                </c:pt>
                <c:pt idx="2">
                  <c:v>17.2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870-4C2D-86DB-54231E2F974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распространенность абортов</c:v>
                </c:pt>
              </c:strCache>
            </c:strRef>
          </c:tx>
          <c:spPr>
            <a:solidFill>
              <a:schemeClr val="folHlink"/>
            </a:solidFill>
            <a:ln w="12023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12.9</c:v>
                </c:pt>
                <c:pt idx="1">
                  <c:v>11.9</c:v>
                </c:pt>
                <c:pt idx="2">
                  <c:v>11.5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870-4C2D-86DB-54231E2F974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охват профосмотрами женщин</c:v>
                </c:pt>
              </c:strCache>
            </c:strRef>
          </c:tx>
          <c:cat>
            <c:numRef>
              <c:f>Sheet1!$B$1:$D$1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87</c:v>
                </c:pt>
                <c:pt idx="1">
                  <c:v>90</c:v>
                </c:pt>
                <c:pt idx="2">
                  <c:v>87.2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FE-471F-A474-91ADE046DFCA}"/>
            </c:ext>
          </c:extLst>
        </c:ser>
        <c:dLbls/>
        <c:gapDepth val="0"/>
        <c:shape val="box"/>
        <c:axId val="110772992"/>
        <c:axId val="110774528"/>
        <c:axId val="0"/>
      </c:bar3DChart>
      <c:catAx>
        <c:axId val="110772992"/>
        <c:scaling>
          <c:orientation val="minMax"/>
        </c:scaling>
        <c:axPos val="b"/>
        <c:numFmt formatCode="General" sourceLinked="1"/>
        <c:tickLblPos val="low"/>
        <c:spPr>
          <a:ln w="30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0774528"/>
        <c:crosses val="autoZero"/>
        <c:auto val="1"/>
        <c:lblAlgn val="ctr"/>
        <c:lblOffset val="100"/>
        <c:tickLblSkip val="1"/>
        <c:tickMarkSkip val="1"/>
      </c:catAx>
      <c:valAx>
        <c:axId val="110774528"/>
        <c:scaling>
          <c:orientation val="minMax"/>
        </c:scaling>
        <c:axPos val="l"/>
        <c:majorGridlines>
          <c:spPr>
            <a:ln w="3006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0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0772992"/>
        <c:crosses val="autoZero"/>
        <c:crossBetween val="between"/>
      </c:valAx>
      <c:spPr>
        <a:solidFill>
          <a:schemeClr val="accent1"/>
        </a:solidFill>
        <a:ln w="24044">
          <a:noFill/>
        </a:ln>
      </c:spPr>
    </c:plotArea>
    <c:legend>
      <c:legendPos val="r"/>
      <c:layout>
        <c:manualLayout>
          <c:xMode val="edge"/>
          <c:yMode val="edge"/>
          <c:x val="0.63809529770258311"/>
          <c:y val="7.1941571456358294E-3"/>
          <c:w val="0.33795578903946777"/>
          <c:h val="0.67363248951634969"/>
        </c:manualLayout>
      </c:layout>
      <c:spPr>
        <a:solidFill>
          <a:srgbClr val="00FFFF"/>
        </a:solidFill>
        <a:ln w="3006">
          <a:solidFill>
            <a:schemeClr val="tx1"/>
          </a:solidFill>
          <a:prstDash val="solid"/>
        </a:ln>
      </c:spPr>
      <c:txPr>
        <a:bodyPr/>
        <a:lstStyle/>
        <a:p>
          <a:pPr>
            <a:defRPr sz="136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6600"/>
    </a:solidFill>
    <a:ln>
      <a:noFill/>
    </a:ln>
  </c:spPr>
  <c:txPr>
    <a:bodyPr/>
    <a:lstStyle/>
    <a:p>
      <a:pPr>
        <a:defRPr sz="13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hPercent val="102"/>
      <c:rotY val="3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rgbClr val="FFFF00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666666666666668E-2"/>
          <c:y val="3.117505995203837E-2"/>
          <c:w val="0.56984126984126959"/>
          <c:h val="0.856115107913669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 БСК</c:v>
                </c:pt>
              </c:strCache>
            </c:strRef>
          </c:tx>
          <c:spPr>
            <a:solidFill>
              <a:schemeClr val="accent1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203</c:v>
                </c:pt>
                <c:pt idx="1">
                  <c:v>346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BC-461B-829E-4415CE739C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"Д" группа с БСК</c:v>
                </c:pt>
              </c:strCache>
            </c:strRef>
          </c:tx>
          <c:spPr>
            <a:solidFill>
              <a:schemeClr val="accent2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131.30000000000001</c:v>
                </c:pt>
                <c:pt idx="1">
                  <c:v>159.4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BC-461B-829E-4415CE739CB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заболеваемость ГБ</c:v>
                </c:pt>
              </c:strCache>
            </c:strRef>
          </c:tx>
          <c:spPr>
            <a:solidFill>
              <a:schemeClr val="hlink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Sheet1!$B$4:$C$4</c:f>
              <c:numCache>
                <c:formatCode>General</c:formatCode>
                <c:ptCount val="2"/>
                <c:pt idx="0">
                  <c:v>54.7</c:v>
                </c:pt>
                <c:pt idx="1">
                  <c:v>155.6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BC-461B-829E-4415CE739CB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"Д" группа с ГБ</c:v>
                </c:pt>
              </c:strCache>
            </c:strRef>
          </c:tx>
          <c:spPr>
            <a:solidFill>
              <a:schemeClr val="folHlink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Sheet1!$B$5:$C$5</c:f>
              <c:numCache>
                <c:formatCode>General</c:formatCode>
                <c:ptCount val="2"/>
                <c:pt idx="0">
                  <c:v>699.5</c:v>
                </c:pt>
                <c:pt idx="1">
                  <c:v>872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1BC-461B-829E-4415CE739CB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заболеваемость ИБС</c:v>
                </c:pt>
              </c:strCache>
            </c:strRef>
          </c:tx>
          <c:spPr>
            <a:solidFill>
              <a:schemeClr val="bg2"/>
            </a:solidFill>
            <a:ln w="12226">
              <a:solidFill>
                <a:schemeClr val="tx1"/>
              </a:solidFill>
              <a:prstDash val="solid"/>
            </a:ln>
          </c:spPr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Sheet1!$B$6:$C$6</c:f>
              <c:numCache>
                <c:formatCode>General</c:formatCode>
                <c:ptCount val="2"/>
                <c:pt idx="0">
                  <c:v>837.4</c:v>
                </c:pt>
                <c:pt idx="1">
                  <c:v>878.5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1BC-461B-829E-4415CE739CB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"Д" группа с ИБС</c:v>
                </c:pt>
              </c:strCache>
            </c:strRef>
          </c:tx>
          <c:cat>
            <c:numRef>
              <c:f>Sheet1!$B$1:$C$1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Sheet1!$B$7:$C$7</c:f>
              <c:numCache>
                <c:formatCode>General</c:formatCode>
                <c:ptCount val="2"/>
                <c:pt idx="0">
                  <c:v>350</c:v>
                </c:pt>
                <c:pt idx="1">
                  <c:v>487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40-4241-9C8E-91B3BFB2DB1E}"/>
            </c:ext>
          </c:extLst>
        </c:ser>
        <c:dLbls/>
        <c:gapDepth val="0"/>
        <c:shape val="box"/>
        <c:axId val="111025152"/>
        <c:axId val="111051520"/>
        <c:axId val="0"/>
      </c:bar3DChart>
      <c:catAx>
        <c:axId val="111025152"/>
        <c:scaling>
          <c:orientation val="minMax"/>
        </c:scaling>
        <c:axPos val="b"/>
        <c:numFmt formatCode="General" sourceLinked="1"/>
        <c:tickLblPos val="low"/>
        <c:spPr>
          <a:ln w="305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1051520"/>
        <c:crosses val="autoZero"/>
        <c:auto val="1"/>
        <c:lblAlgn val="ctr"/>
        <c:lblOffset val="100"/>
        <c:tickLblSkip val="1"/>
        <c:tickMarkSkip val="1"/>
      </c:catAx>
      <c:valAx>
        <c:axId val="111051520"/>
        <c:scaling>
          <c:orientation val="minMax"/>
        </c:scaling>
        <c:axPos val="l"/>
        <c:majorGridlines>
          <c:spPr>
            <a:ln w="3057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05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1025152"/>
        <c:crosses val="autoZero"/>
        <c:crossBetween val="between"/>
      </c:valAx>
      <c:spPr>
        <a:noFill/>
        <a:ln w="2710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39438548442317"/>
          <c:y val="7.1942601641724578E-3"/>
          <c:w val="0.43391040283187227"/>
          <c:h val="0.99280577972100181"/>
        </c:manualLayout>
      </c:layout>
      <c:spPr>
        <a:solidFill>
          <a:srgbClr val="FFCC00"/>
        </a:solidFill>
        <a:ln w="3057">
          <a:solidFill>
            <a:schemeClr val="tx1"/>
          </a:solidFill>
          <a:prstDash val="solid"/>
        </a:ln>
      </c:spPr>
      <c:txPr>
        <a:bodyPr/>
        <a:lstStyle/>
        <a:p>
          <a:pPr>
            <a:defRPr sz="149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6600"/>
    </a:solidFill>
    <a:ln>
      <a:noFill/>
    </a:ln>
  </c:spPr>
  <c:txPr>
    <a:bodyPr/>
    <a:lstStyle/>
    <a:p>
      <a:pPr>
        <a:defRPr sz="13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0EC7F9CF-43CC-4CBE-AB20-F21118B70E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56900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7F9CF-43CC-4CBE-AB20-F21118B70EF6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84830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7F9CF-43CC-4CBE-AB20-F21118B70EF6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93196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7F9CF-43CC-4CBE-AB20-F21118B70EF6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47097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7F9CF-43CC-4CBE-AB20-F21118B70EF6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9605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7F9CF-43CC-4CBE-AB20-F21118B70EF6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71949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7F9CF-43CC-4CBE-AB20-F21118B70EF6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92425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7F9CF-43CC-4CBE-AB20-F21118B70EF6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38815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7F9CF-43CC-4CBE-AB20-F21118B70EF6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14206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7F9CF-43CC-4CBE-AB20-F21118B70EF6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87083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7F9CF-43CC-4CBE-AB20-F21118B70EF6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91852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7F9CF-43CC-4CBE-AB20-F21118B70EF6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7379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184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84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3BB02-10AD-445B-A0D6-3AD0D5C2FD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98770717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CD397-6147-4FB0-9303-F53BDA2342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08397243"/>
      </p:ext>
    </p:extLst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0AD34-C9F7-4633-948A-87213A3A69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56392402"/>
      </p:ext>
    </p:extLst>
  </p:cSld>
  <p:clrMapOvr>
    <a:masterClrMapping/>
  </p:clrMapOvr>
  <p:transition spd="slow"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7A5F3-B02F-4952-BBF1-391C9F8B80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14252729"/>
      </p:ext>
    </p:extLst>
  </p:cSld>
  <p:clrMapOvr>
    <a:masterClrMapping/>
  </p:clrMapOvr>
  <p:transition spd="slow"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2ED69-908C-464D-99A7-44CA9C15FD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61227271"/>
      </p:ext>
    </p:extLst>
  </p:cSld>
  <p:clrMapOvr>
    <a:masterClrMapping/>
  </p:clrMapOvr>
  <p:transition spd="slow">
    <p:checke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F637F-8EEE-45F2-9483-43E4FA5511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12062022"/>
      </p:ext>
    </p:extLst>
  </p:cSld>
  <p:clrMapOvr>
    <a:masterClrMapping/>
  </p:clrMapOvr>
  <p:transition spd="slow">
    <p:checke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834A0-7BC1-4377-AC01-6A1B7FAFCB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74073719"/>
      </p:ext>
    </p:extLst>
  </p:cSld>
  <p:clrMapOvr>
    <a:masterClrMapping/>
  </p:clrMapOvr>
  <p:transition spd="slow">
    <p:checke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34BF4-288F-469B-8F8F-EC7D0981D4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07318902"/>
      </p:ext>
    </p:extLst>
  </p:cSld>
  <p:clrMapOvr>
    <a:masterClrMapping/>
  </p:clrMapOvr>
  <p:transition spd="slow">
    <p:checke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8BC6C-4B5A-489F-9EB6-BBF1B27AC4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89702344"/>
      </p:ext>
    </p:extLst>
  </p:cSld>
  <p:clrMapOvr>
    <a:masterClrMapping/>
  </p:clrMapOvr>
  <p:transition spd="slow">
    <p:checke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F3DC3-CA8E-42E6-87CA-4C16F0970D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10245395"/>
      </p:ext>
    </p:extLst>
  </p:cSld>
  <p:clrMapOvr>
    <a:masterClrMapping/>
  </p:clrMapOvr>
  <p:transition spd="slow">
    <p:checke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4FD37-78C8-4124-B602-27D5483206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21650142"/>
      </p:ext>
    </p:extLst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CDDB6-B9CC-42B7-923B-D7B56AF490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57039545"/>
      </p:ext>
    </p:extLst>
  </p:cSld>
  <p:clrMapOvr>
    <a:masterClrMapping/>
  </p:clrMapOvr>
  <p:transition spd="slow">
    <p:checke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0EFE1-63E7-4636-ACE0-C7D8B86D03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7072128"/>
      </p:ext>
    </p:extLst>
  </p:cSld>
  <p:clrMapOvr>
    <a:masterClrMapping/>
  </p:clrMapOvr>
  <p:transition spd="slow">
    <p:checke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CFA8D-1BAC-4705-8C4E-CE3F81FE7B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81924990"/>
      </p:ext>
    </p:extLst>
  </p:cSld>
  <p:clrMapOvr>
    <a:masterClrMapping/>
  </p:clrMapOvr>
  <p:transition spd="slow">
    <p:checke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F0F20-8079-4404-8A8E-A040F69DC9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50218896"/>
      </p:ext>
    </p:extLst>
  </p:cSld>
  <p:clrMapOvr>
    <a:masterClrMapping/>
  </p:clrMapOvr>
  <p:transition spd="slow">
    <p:checke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D0E4F-5ADD-475F-B8FA-06B2D9AD78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30435104"/>
      </p:ext>
    </p:extLst>
  </p:cSld>
  <p:clrMapOvr>
    <a:masterClrMapping/>
  </p:clrMapOvr>
  <p:transition spd="slow">
    <p:checke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98725-232D-43FE-8900-203A323338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98944758"/>
      </p:ext>
    </p:extLst>
  </p:cSld>
  <p:clrMapOvr>
    <a:masterClrMapping/>
  </p:clrMapOvr>
  <p:transition spd="slow">
    <p:checker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4B1BB-AEF5-48D0-B458-7E77AE7BA7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57443328"/>
      </p:ext>
    </p:extLst>
  </p:cSld>
  <p:clrMapOvr>
    <a:masterClrMapping/>
  </p:clrMapOvr>
  <p:transition spd="slow">
    <p:checker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55182-09A9-47E9-8C06-CAE8EB4CAD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5899467"/>
      </p:ext>
    </p:extLst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9D06A-F489-4DA7-9698-D906E3649B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51634738"/>
      </p:ext>
    </p:extLst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11334-188B-421D-B66D-63B57DDCFB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20717764"/>
      </p:ext>
    </p:extLst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439CF-51CB-4F72-B2EE-F616B8FAD1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17429947"/>
      </p:ext>
    </p:extLst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D2F65-FF4A-4025-B629-5700BFCC7D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97284185"/>
      </p:ext>
    </p:extLst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BDD3D-652E-4CBA-98CB-01D4E15B6A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61484987"/>
      </p:ext>
    </p:extLst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FF6A1-87E3-44FD-9689-121DC67EAB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13018962"/>
      </p:ext>
    </p:extLst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7344E-2E70-41F1-8F71-9F3AD6D47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14385909"/>
      </p:ext>
    </p:extLst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1744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4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4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4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4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4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4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5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5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5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5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5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5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5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745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174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904032A2-B0B7-4E4B-A9CD-B650989DEAF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174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12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  <p:sldLayoutId id="2147484197" r:id="rId12"/>
  </p:sldLayoutIdLst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8" grpId="0"/>
      <p:bldP spid="317462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74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4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74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4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74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4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74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4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74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4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93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3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3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F328429-A1FE-47BA-B229-C77F35BE9A3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  <p:sldLayoutId id="2147484209" r:id="rId12"/>
    <p:sldLayoutId id="2147484210" r:id="rId13"/>
    <p:sldLayoutId id="2147484211" r:id="rId14"/>
  </p:sldLayoutIdLst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3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3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8" grpId="0"/>
      <p:bldP spid="393219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3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932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32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3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932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32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3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932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32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3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932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32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3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932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32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горо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3" y="42863"/>
            <a:ext cx="9070975" cy="674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468313" y="2565400"/>
            <a:ext cx="82502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 b="1" dirty="0">
                <a:solidFill>
                  <a:srgbClr val="FF0000"/>
                </a:solidFill>
              </a:rPr>
              <a:t>Итоги работы здравоохранения в 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201</a:t>
            </a:r>
            <a:r>
              <a:rPr lang="en-US" altLang="ru-RU" sz="4000" b="1" dirty="0" smtClean="0">
                <a:solidFill>
                  <a:srgbClr val="FF0000"/>
                </a:solidFill>
              </a:rPr>
              <a:t>7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4000" b="1" dirty="0">
                <a:solidFill>
                  <a:srgbClr val="FF0000"/>
                </a:solidFill>
              </a:rPr>
              <a:t>году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687388" y="303213"/>
            <a:ext cx="7769225" cy="455612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Медико-демографические показатели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17757667"/>
              </p:ext>
            </p:extLst>
          </p:nvPr>
        </p:nvGraphicFramePr>
        <p:xfrm>
          <a:off x="101600" y="839788"/>
          <a:ext cx="8790880" cy="387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3943350"/>
            <a:ext cx="8229600" cy="2182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 smtClean="0"/>
              <a:t>                    </a:t>
            </a:r>
          </a:p>
        </p:txBody>
      </p:sp>
      <p:graphicFrame>
        <p:nvGraphicFramePr>
          <p:cNvPr id="38152" name="Group 26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4278765844"/>
              </p:ext>
            </p:extLst>
          </p:nvPr>
        </p:nvGraphicFramePr>
        <p:xfrm>
          <a:off x="101601" y="4697285"/>
          <a:ext cx="8790879" cy="2160715"/>
        </p:xfrm>
        <a:graphic>
          <a:graphicData uri="http://schemas.openxmlformats.org/drawingml/2006/table">
            <a:tbl>
              <a:tblPr/>
              <a:tblGrid>
                <a:gridCol w="603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36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36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36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664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80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Рождаемость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Естественная убыль населения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Младенческая смертность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7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12,0</a:t>
                      </a:r>
                      <a:endParaRPr lang="ru-RU" sz="1800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15,3</a:t>
                      </a:r>
                      <a:endParaRPr lang="ru-RU" sz="1800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3.3</a:t>
                      </a:r>
                      <a:endParaRPr lang="ru-RU" sz="1800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5,6</a:t>
                      </a:r>
                      <a:endParaRPr lang="ru-RU" sz="1800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52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2016</a:t>
                      </a:r>
                      <a:endParaRPr lang="ru-RU" sz="1400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9,25</a:t>
                      </a:r>
                      <a:endParaRPr lang="ru-RU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14,3</a:t>
                      </a:r>
                      <a:endParaRPr lang="ru-RU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5,05</a:t>
                      </a:r>
                      <a:endParaRPr lang="ru-RU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3,78</a:t>
                      </a:r>
                      <a:endParaRPr lang="ru-RU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752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2017</a:t>
                      </a:r>
                      <a:endParaRPr lang="ru-RU" sz="1400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8,5</a:t>
                      </a:r>
                      <a:endParaRPr lang="ru-RU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15,7</a:t>
                      </a:r>
                      <a:endParaRPr lang="ru-RU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7,2</a:t>
                      </a:r>
                      <a:endParaRPr lang="ru-RU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6,3</a:t>
                      </a:r>
                      <a:endParaRPr lang="ru-RU" b="1"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0813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692150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Структура общей смертности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926487087"/>
              </p:ext>
            </p:extLst>
          </p:nvPr>
        </p:nvGraphicFramePr>
        <p:xfrm>
          <a:off x="487363" y="698500"/>
          <a:ext cx="8612187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034" name="Group 17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29242093"/>
              </p:ext>
            </p:extLst>
          </p:nvPr>
        </p:nvGraphicFramePr>
        <p:xfrm>
          <a:off x="0" y="5006975"/>
          <a:ext cx="9144000" cy="2115248"/>
        </p:xfrm>
        <a:graphic>
          <a:graphicData uri="http://schemas.openxmlformats.org/drawingml/2006/table">
            <a:tbl>
              <a:tblPr/>
              <a:tblGrid>
                <a:gridCol w="9079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4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2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92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54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144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44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БСК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Болезни нервной системы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Несчастные случаи, отравления и травмы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Новообразования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Болезни органов пищеварения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44,4%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13,2%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12,2%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4,4%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74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2016</a:t>
                      </a:r>
                      <a:endParaRPr lang="ru-RU" sz="1400" b="1" dirty="0"/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41,1%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13,7%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13,0%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13,6%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4.6%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74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2017</a:t>
                      </a:r>
                      <a:endParaRPr lang="ru-RU" sz="1400" b="1" dirty="0"/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33,5%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20,4%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14,27%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12,3%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3.6%</a:t>
                      </a:r>
                      <a:endParaRPr lang="ru-RU" sz="1400" b="1" dirty="0"/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919197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69215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Структура смертности в трудоспособном возрасте</a:t>
            </a:r>
          </a:p>
        </p:txBody>
      </p:sp>
      <p:graphicFrame>
        <p:nvGraphicFramePr>
          <p:cNvPr id="37034" name="Group 17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949914724"/>
              </p:ext>
            </p:extLst>
          </p:nvPr>
        </p:nvGraphicFramePr>
        <p:xfrm>
          <a:off x="179512" y="1484784"/>
          <a:ext cx="8826722" cy="4896545"/>
        </p:xfrm>
        <a:graphic>
          <a:graphicData uri="http://schemas.openxmlformats.org/drawingml/2006/table">
            <a:tbl>
              <a:tblPr/>
              <a:tblGrid>
                <a:gridCol w="880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69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49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28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07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0719">
                  <a:extLst>
                    <a:ext uri="{9D8B030D-6E8A-4147-A177-3AD203B41FA5}">
                      <a16:colId xmlns:a16="http://schemas.microsoft.com/office/drawing/2014/main" xmlns="" val="2452309172"/>
                    </a:ext>
                  </a:extLst>
                </a:gridCol>
              </a:tblGrid>
              <a:tr h="2265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Несчастные случаи, отравления и травмы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Новообразования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Болезни органов пищеварения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Болезни системы кровообращения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Болезни нервной системы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264,4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84,0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62,2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112,0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250,85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79,38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47,63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104,78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6,35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278,7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87,5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35,0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84,2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16,2</a:t>
                      </a:r>
                      <a:endParaRPr lang="ru-RU" sz="1800" b="1" dirty="0"/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2773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848" name="Group 13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979346903"/>
              </p:ext>
            </p:extLst>
          </p:nvPr>
        </p:nvGraphicFramePr>
        <p:xfrm>
          <a:off x="179388" y="1412875"/>
          <a:ext cx="8713091" cy="5175251"/>
        </p:xfrm>
        <a:graphic>
          <a:graphicData uri="http://schemas.openxmlformats.org/drawingml/2006/table">
            <a:tbl>
              <a:tblPr/>
              <a:tblGrid>
                <a:gridCol w="4811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05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0548">
                  <a:extLst>
                    <a:ext uri="{9D8B030D-6E8A-4147-A177-3AD203B41FA5}">
                      <a16:colId xmlns:a16="http://schemas.microsoft.com/office/drawing/2014/main" xmlns="" val="1567673781"/>
                    </a:ext>
                  </a:extLst>
                </a:gridCol>
              </a:tblGrid>
              <a:tr h="568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2016</a:t>
                      </a:r>
                      <a:endParaRPr lang="ru-RU" sz="2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2017</a:t>
                      </a:r>
                      <a:endParaRPr lang="ru-RU" sz="2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Обеспеченность врачами на 10 тыс. населения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21,17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22,1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Укомплектованность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врачами,%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51,16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56,7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1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Коэффициент совместительства у врачей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1,6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1,34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3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Обеспеченность средними медицинскими работниками на 10 тыс. населения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86,5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81,6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Укомплектованность средними медицинскими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работниками,%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91,65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89,4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1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Коэффициент совместительства у средних медицинских работников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1,05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0,99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43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7852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Кадровый состав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848" name="Group 13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045203213"/>
              </p:ext>
            </p:extLst>
          </p:nvPr>
        </p:nvGraphicFramePr>
        <p:xfrm>
          <a:off x="179388" y="1412875"/>
          <a:ext cx="8713091" cy="2857486"/>
        </p:xfrm>
        <a:graphic>
          <a:graphicData uri="http://schemas.openxmlformats.org/drawingml/2006/table">
            <a:tbl>
              <a:tblPr/>
              <a:tblGrid>
                <a:gridCol w="4811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05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0548">
                  <a:extLst>
                    <a:ext uri="{9D8B030D-6E8A-4147-A177-3AD203B41FA5}">
                      <a16:colId xmlns:a16="http://schemas.microsoft.com/office/drawing/2014/main" xmlns="" val="1567673781"/>
                    </a:ext>
                  </a:extLst>
                </a:gridCol>
              </a:tblGrid>
              <a:tr h="568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2016</a:t>
                      </a:r>
                      <a:endParaRPr lang="ru-RU" sz="2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2017</a:t>
                      </a:r>
                      <a:endParaRPr lang="ru-RU" sz="2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Обеспеченность младшими медицинскими работниками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24,7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22,1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Укомплектованность младшими мед. работниками ,%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98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1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Коэффициент совместительства у младших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мед.рабоьников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1,6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0.97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43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7852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Кадровый состав</a:t>
            </a:r>
          </a:p>
        </p:txBody>
      </p:sp>
    </p:spTree>
    <p:extLst>
      <p:ext uri="{BB962C8B-B14F-4D97-AF65-F5344CB8AC3E}">
        <p14:creationId xmlns:p14="http://schemas.microsoft.com/office/powerpoint/2010/main" xmlns="" val="3977214164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23963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Показатели работы</a:t>
            </a:r>
            <a:r>
              <a:rPr lang="en-US" altLang="ru-RU" sz="2400" b="1" smtClean="0"/>
              <a:t> </a:t>
            </a:r>
            <a:r>
              <a:rPr lang="ru-RU" altLang="ru-RU" sz="2400" b="1" smtClean="0"/>
              <a:t>педиатрической службы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194800" y="600075"/>
          <a:ext cx="30163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4777" name="Group 16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69251150"/>
              </p:ext>
            </p:extLst>
          </p:nvPr>
        </p:nvGraphicFramePr>
        <p:xfrm>
          <a:off x="179512" y="1268411"/>
          <a:ext cx="8856983" cy="4968900"/>
        </p:xfrm>
        <a:graphic>
          <a:graphicData uri="http://schemas.openxmlformats.org/drawingml/2006/table">
            <a:tbl>
              <a:tblPr/>
              <a:tblGrid>
                <a:gridCol w="57094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4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4778">
                  <a:extLst>
                    <a:ext uri="{9D8B030D-6E8A-4147-A177-3AD203B41FA5}">
                      <a16:colId xmlns:a16="http://schemas.microsoft.com/office/drawing/2014/main" xmlns="" val="2852730496"/>
                    </a:ext>
                  </a:extLst>
                </a:gridCol>
              </a:tblGrid>
              <a:tr h="781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1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Младенческая смертность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3,78</a:t>
                      </a:r>
                      <a:endParaRPr lang="ru-RU" b="1" dirty="0"/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6,3</a:t>
                      </a:r>
                      <a:endParaRPr lang="ru-RU" b="1" dirty="0"/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1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Ранняя неонатальная смертность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3,78</a:t>
                      </a:r>
                      <a:endParaRPr lang="ru-RU" b="1" dirty="0"/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2,06</a:t>
                      </a:r>
                      <a:endParaRPr lang="ru-RU" b="1" dirty="0"/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8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Постнеонатальная смертность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3.16</a:t>
                      </a:r>
                      <a:endParaRPr lang="ru-RU" b="1" dirty="0"/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1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оздоровления детей после мед. осмотров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99,8%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99,7%</a:t>
                      </a:r>
                      <a:endParaRPr lang="ru-RU" b="1" dirty="0"/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99,8%</a:t>
                      </a:r>
                      <a:endParaRPr lang="ru-RU" b="1" dirty="0"/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63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Первичный выход на инвалидность среди детского населения на 10 тыс.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185,8</a:t>
                      </a:r>
                      <a:endParaRPr lang="ru-RU" b="1" dirty="0"/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200,1</a:t>
                      </a:r>
                      <a:endParaRPr lang="ru-RU" b="1" dirty="0"/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15913"/>
            <a:ext cx="9144000" cy="1223963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Показатели работы акушерско-гинекологической службы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470573186"/>
              </p:ext>
            </p:extLst>
          </p:nvPr>
        </p:nvGraphicFramePr>
        <p:xfrm>
          <a:off x="393700" y="596900"/>
          <a:ext cx="8242300" cy="3408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3740" name="Group 15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358483409"/>
              </p:ext>
            </p:extLst>
          </p:nvPr>
        </p:nvGraphicFramePr>
        <p:xfrm>
          <a:off x="179512" y="4005064"/>
          <a:ext cx="8784975" cy="2712800"/>
        </p:xfrm>
        <a:graphic>
          <a:graphicData uri="http://schemas.openxmlformats.org/drawingml/2006/table">
            <a:tbl>
              <a:tblPr/>
              <a:tblGrid>
                <a:gridCol w="36901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73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87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8709">
                  <a:extLst>
                    <a:ext uri="{9D8B030D-6E8A-4147-A177-3AD203B41FA5}">
                      <a16:colId xmlns:a16="http://schemas.microsoft.com/office/drawing/2014/main" xmlns="" val="1709138367"/>
                    </a:ext>
                  </a:extLst>
                </a:gridCol>
              </a:tblGrid>
              <a:tr h="353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2016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2017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Ранняя неонатальная смертность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1,7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3,78</a:t>
                      </a:r>
                      <a:endParaRPr lang="ru-RU" sz="16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2,06</a:t>
                      </a:r>
                      <a:endParaRPr lang="ru-RU" sz="16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нормальных родов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74,7%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72,1%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73,6%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кесаревых сечений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25,7%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27,9%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26,4%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Заболеваемость родовой травмой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9,9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18,1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17,2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Распространенность абортов на 1000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12,9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11,9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11,5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родов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703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663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590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Охват проф. осмотрами женщин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86,6%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89,8%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87,2%</a:t>
                      </a:r>
                      <a:endParaRPr lang="ru-RU" sz="16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00063"/>
          </a:xfrm>
        </p:spPr>
        <p:txBody>
          <a:bodyPr/>
          <a:lstStyle/>
          <a:p>
            <a:pPr eaLnBrk="1" hangingPunct="1"/>
            <a:r>
              <a:rPr lang="ru-RU" altLang="ru-RU" sz="2400" b="1" dirty="0"/>
              <a:t>Показатели работы </a:t>
            </a:r>
            <a:r>
              <a:rPr lang="ru-RU" altLang="ru-RU" sz="2400" b="1" dirty="0" smtClean="0"/>
              <a:t>терапевтической </a:t>
            </a:r>
            <a:r>
              <a:rPr lang="ru-RU" altLang="ru-RU" sz="2400" b="1" dirty="0"/>
              <a:t>службы</a:t>
            </a:r>
            <a:endParaRPr lang="ru-RU" altLang="ru-RU" sz="24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634539042"/>
              </p:ext>
            </p:extLst>
          </p:nvPr>
        </p:nvGraphicFramePr>
        <p:xfrm>
          <a:off x="107504" y="404664"/>
          <a:ext cx="9031892" cy="3262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0449" name="Group 6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971492085"/>
              </p:ext>
            </p:extLst>
          </p:nvPr>
        </p:nvGraphicFramePr>
        <p:xfrm>
          <a:off x="107504" y="3667103"/>
          <a:ext cx="8928992" cy="3190897"/>
        </p:xfrm>
        <a:graphic>
          <a:graphicData uri="http://schemas.openxmlformats.org/drawingml/2006/table">
            <a:tbl>
              <a:tblPr/>
              <a:tblGrid>
                <a:gridCol w="54972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50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6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4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Заболеваемость БСК на 10 тыс.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203,2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346,3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«Д» группа с БСК на 1 тыс.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131.3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159.4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Заболеваемость ГБ  на 10 тыс.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54,7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155,6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4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«Д» группа с ГБ на 10 тыс.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699,5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872,0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4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Заболеваемость ИБС на 10 тыс.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837,4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878.1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«Д» группа с ИБС на 10 тыс.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350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487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8811160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ru-RU" altLang="ru-RU" sz="2400" b="1" smtClean="0"/>
              <a:t>Показатели работы терапевтической службы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609444360"/>
              </p:ext>
            </p:extLst>
          </p:nvPr>
        </p:nvGraphicFramePr>
        <p:xfrm>
          <a:off x="88900" y="548680"/>
          <a:ext cx="8947595" cy="3719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2752" name="Group 19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620528483"/>
              </p:ext>
            </p:extLst>
          </p:nvPr>
        </p:nvGraphicFramePr>
        <p:xfrm>
          <a:off x="88898" y="4429125"/>
          <a:ext cx="8947597" cy="2302836"/>
        </p:xfrm>
        <a:graphic>
          <a:graphicData uri="http://schemas.openxmlformats.org/drawingml/2006/table">
            <a:tbl>
              <a:tblPr/>
              <a:tblGrid>
                <a:gridCol w="55124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75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7582">
                  <a:extLst>
                    <a:ext uri="{9D8B030D-6E8A-4147-A177-3AD203B41FA5}">
                      <a16:colId xmlns:a16="http://schemas.microsoft.com/office/drawing/2014/main" xmlns="" val="531033770"/>
                    </a:ext>
                  </a:extLst>
                </a:gridCol>
              </a:tblGrid>
              <a:tr h="337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Первичный выход на инвалидность при БСК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Смертность от БСК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591,6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530,2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умерших на дому в труд. возрасте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52 %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длительность пребывания в терапевтическом стационаре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7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Больничная летальность в терапевтическом стационаре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1,68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1,86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00063"/>
          </a:xfrm>
        </p:spPr>
        <p:txBody>
          <a:bodyPr/>
          <a:lstStyle/>
          <a:p>
            <a:pPr eaLnBrk="1" hangingPunct="1"/>
            <a:r>
              <a:rPr lang="ru-RU" altLang="ru-RU" sz="2400" b="1" dirty="0"/>
              <a:t>Показатели работы неврологической службы</a:t>
            </a:r>
            <a:endParaRPr lang="ru-RU" altLang="ru-RU" sz="24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22194542"/>
              </p:ext>
            </p:extLst>
          </p:nvPr>
        </p:nvGraphicFramePr>
        <p:xfrm>
          <a:off x="0" y="404664"/>
          <a:ext cx="9139396" cy="3262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0449" name="Group 6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0052255"/>
              </p:ext>
            </p:extLst>
          </p:nvPr>
        </p:nvGraphicFramePr>
        <p:xfrm>
          <a:off x="0" y="3667103"/>
          <a:ext cx="9144000" cy="3248970"/>
        </p:xfrm>
        <a:graphic>
          <a:graphicData uri="http://schemas.openxmlformats.org/drawingml/2006/table">
            <a:tbl>
              <a:tblPr/>
              <a:tblGrid>
                <a:gridCol w="4712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8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8957">
                  <a:extLst>
                    <a:ext uri="{9D8B030D-6E8A-4147-A177-3AD203B41FA5}">
                      <a16:colId xmlns:a16="http://schemas.microsoft.com/office/drawing/2014/main" xmlns="" val="2033897757"/>
                    </a:ext>
                  </a:extLst>
                </a:gridCol>
              </a:tblGrid>
              <a:tr h="322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</a:t>
                      </a:r>
                      <a:r>
                        <a:rPr lang="en-US" sz="1400" b="1" dirty="0" smtClean="0"/>
                        <a:t>1</a:t>
                      </a:r>
                      <a:r>
                        <a:rPr lang="ru-RU" sz="1400" b="1" dirty="0" smtClean="0"/>
                        <a:t>6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2017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Первичная заболеваемость ЦВБ на 10 тыс. взрослого населения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62,2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52,3</a:t>
                      </a:r>
                      <a:endParaRPr lang="ru-RU" sz="14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54,3</a:t>
                      </a:r>
                      <a:endParaRPr lang="ru-RU" sz="14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Заболеваемость инсультами на 10 тыс. взрослого населения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46,3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41,2</a:t>
                      </a:r>
                      <a:endParaRPr lang="ru-RU" sz="14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48,2</a:t>
                      </a:r>
                      <a:endParaRPr lang="ru-RU" sz="14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от инсультов на 10 тыс. взрослого населения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9,9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7,1</a:t>
                      </a:r>
                      <a:endParaRPr lang="ru-RU" sz="14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9,37</a:t>
                      </a:r>
                      <a:endParaRPr lang="ru-RU" sz="14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Умерли от ОНМК в труд. возрасте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 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 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Больничная летальность от инсультов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15,3%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10,7%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15,3%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3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Первичный выход на инвалидность в трудоспособном возрасте на 10 тыс. взрослого населения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3,4</a:t>
                      </a:r>
                      <a:endParaRPr lang="ru-RU" sz="14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4,9</a:t>
                      </a:r>
                      <a:endParaRPr lang="ru-RU" sz="14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4,59</a:t>
                      </a:r>
                      <a:endParaRPr lang="ru-RU" sz="14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5167621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96888"/>
            <a:ext cx="8229600" cy="785812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Структура населения 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45867373"/>
              </p:ext>
            </p:extLst>
          </p:nvPr>
        </p:nvGraphicFramePr>
        <p:xfrm>
          <a:off x="-38100" y="1409700"/>
          <a:ext cx="9055100" cy="2347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4964" name="Group 1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202450955"/>
              </p:ext>
            </p:extLst>
          </p:nvPr>
        </p:nvGraphicFramePr>
        <p:xfrm>
          <a:off x="611560" y="3757613"/>
          <a:ext cx="7013858" cy="2934865"/>
        </p:xfrm>
        <a:graphic>
          <a:graphicData uri="http://schemas.openxmlformats.org/drawingml/2006/table">
            <a:tbl>
              <a:tblPr/>
              <a:tblGrid>
                <a:gridCol w="2669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4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00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0085">
                  <a:extLst>
                    <a:ext uri="{9D8B030D-6E8A-4147-A177-3AD203B41FA5}">
                      <a16:colId xmlns:a16="http://schemas.microsoft.com/office/drawing/2014/main" xmlns="" val="2220589876"/>
                    </a:ext>
                  </a:extLst>
                </a:gridCol>
              </a:tblGrid>
              <a:tr h="431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Структура населения, чел.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2016</a:t>
                      </a:r>
                      <a:endParaRPr lang="ru-RU" sz="1800" b="1" dirty="0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2017</a:t>
                      </a:r>
                      <a:endParaRPr lang="ru-RU" sz="1800" b="1" dirty="0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57289</a:t>
                      </a:r>
                      <a:endParaRPr lang="ru-RU" sz="1600" b="1" dirty="0"/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anose="02020603050405020304" pitchFamily="18" charset="0"/>
                        </a:rPr>
                        <a:t>57135</a:t>
                      </a:r>
                      <a:endParaRPr lang="ru-RU" sz="16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  <a:cs typeface="Times New Roman" panose="02020603050405020304" pitchFamily="18" charset="0"/>
                        </a:rPr>
                        <a:t>56949</a:t>
                      </a:r>
                      <a:endParaRPr lang="ru-RU" sz="16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Взрослое население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46429</a:t>
                      </a:r>
                      <a:endParaRPr lang="ru-RU" sz="1600" b="1" dirty="0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anose="02020603050405020304" pitchFamily="18" charset="0"/>
                        </a:rPr>
                        <a:t>46104</a:t>
                      </a:r>
                      <a:endParaRPr lang="ru-RU" sz="16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  <a:cs typeface="Times New Roman" panose="02020603050405020304" pitchFamily="18" charset="0"/>
                        </a:rPr>
                        <a:t>45858</a:t>
                      </a:r>
                      <a:endParaRPr lang="ru-RU" sz="16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Население трудоспособного возраста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32137</a:t>
                      </a:r>
                      <a:endParaRPr lang="ru-RU" sz="1600" b="1" dirty="0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anose="02020603050405020304" pitchFamily="18" charset="0"/>
                        </a:rPr>
                        <a:t>31492</a:t>
                      </a:r>
                      <a:endParaRPr lang="ru-RU" sz="16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anose="02020603050405020304" pitchFamily="18" charset="0"/>
                        </a:rPr>
                        <a:t>30858</a:t>
                      </a:r>
                      <a:endParaRPr lang="ru-RU" sz="16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Работающее население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23446</a:t>
                      </a:r>
                      <a:endParaRPr lang="ru-RU" sz="1600" b="1" dirty="0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anose="02020603050405020304" pitchFamily="18" charset="0"/>
                        </a:rPr>
                        <a:t>21803</a:t>
                      </a:r>
                      <a:endParaRPr lang="ru-RU" sz="16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  <a:cs typeface="Times New Roman" panose="02020603050405020304" pitchFamily="18" charset="0"/>
                        </a:rPr>
                        <a:t>22727</a:t>
                      </a:r>
                      <a:endParaRPr lang="ru-RU" sz="16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Детское население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10860</a:t>
                      </a:r>
                      <a:endParaRPr lang="ru-RU" sz="1600" b="1" dirty="0"/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anose="02020603050405020304" pitchFamily="18" charset="0"/>
                        </a:rPr>
                        <a:t>11031</a:t>
                      </a:r>
                      <a:endParaRPr lang="ru-RU" sz="16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  <a:cs typeface="Times New Roman" panose="02020603050405020304" pitchFamily="18" charset="0"/>
                        </a:rPr>
                        <a:t>11091</a:t>
                      </a:r>
                      <a:endParaRPr lang="ru-RU" sz="16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00063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Показатели работы кардиологической службы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069064400"/>
              </p:ext>
            </p:extLst>
          </p:nvPr>
        </p:nvGraphicFramePr>
        <p:xfrm>
          <a:off x="50800" y="482600"/>
          <a:ext cx="9055100" cy="295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0449" name="Group 6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09368472"/>
              </p:ext>
            </p:extLst>
          </p:nvPr>
        </p:nvGraphicFramePr>
        <p:xfrm>
          <a:off x="0" y="3643313"/>
          <a:ext cx="9144000" cy="3231487"/>
        </p:xfrm>
        <a:graphic>
          <a:graphicData uri="http://schemas.openxmlformats.org/drawingml/2006/table">
            <a:tbl>
              <a:tblPr/>
              <a:tblGrid>
                <a:gridCol w="4712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89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8957">
                  <a:extLst>
                    <a:ext uri="{9D8B030D-6E8A-4147-A177-3AD203B41FA5}">
                      <a16:colId xmlns:a16="http://schemas.microsoft.com/office/drawing/2014/main" xmlns="" val="2033897757"/>
                    </a:ext>
                  </a:extLst>
                </a:gridCol>
              </a:tblGrid>
              <a:tr h="365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Заболеваемость  ишемической болезнью сердца на 100 тыс.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населения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10926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8374</a:t>
                      </a:r>
                      <a:endParaRPr lang="ru-RU" sz="18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8781</a:t>
                      </a:r>
                      <a:endParaRPr lang="ru-RU" sz="18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от ишемической болезни сердца на 100 тыс.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населения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272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262</a:t>
                      </a:r>
                      <a:endParaRPr lang="ru-RU" sz="18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219,5</a:t>
                      </a:r>
                      <a:endParaRPr lang="ru-RU" sz="18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от ишемической болезни сердца в труд.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на 100 тыс. 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49,7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69,85</a:t>
                      </a:r>
                      <a:endParaRPr lang="ru-RU" sz="18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38,3</a:t>
                      </a:r>
                      <a:endParaRPr lang="ru-RU" sz="18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1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Первичная заболеваемость  острым инфарктом миокарда на 100 тыс.  взрослого населения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152,9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167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93,8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1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 при остром инфаркте миокарда на 100 тыс.  взрослого населения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0,02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0,01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0,01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Больничная летальность при остром инфаркте миокарда, %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14,3</a:t>
                      </a:r>
                      <a:endParaRPr lang="ru-RU" sz="1800" b="1" dirty="0"/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5,3</a:t>
                      </a:r>
                      <a:endParaRPr lang="ru-RU" sz="18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</a:t>
                      </a:r>
                      <a:endParaRPr lang="ru-RU" sz="1800" b="1" dirty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715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Показатели работы хирургической службы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34016780"/>
              </p:ext>
            </p:extLst>
          </p:nvPr>
        </p:nvGraphicFramePr>
        <p:xfrm>
          <a:off x="606425" y="622300"/>
          <a:ext cx="7918450" cy="3382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1614" name="Group 7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78435100"/>
              </p:ext>
            </p:extLst>
          </p:nvPr>
        </p:nvGraphicFramePr>
        <p:xfrm>
          <a:off x="83406" y="4149080"/>
          <a:ext cx="8964488" cy="2501453"/>
        </p:xfrm>
        <a:graphic>
          <a:graphicData uri="http://schemas.openxmlformats.org/drawingml/2006/table">
            <a:tbl>
              <a:tblPr/>
              <a:tblGrid>
                <a:gridCol w="34116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3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47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04771">
                  <a:extLst>
                    <a:ext uri="{9D8B030D-6E8A-4147-A177-3AD203B41FA5}">
                      <a16:colId xmlns:a16="http://schemas.microsoft.com/office/drawing/2014/main" xmlns="" val="2871468979"/>
                    </a:ext>
                  </a:extLst>
                </a:gridCol>
              </a:tblGrid>
              <a:tr h="557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2016</a:t>
                      </a:r>
                      <a:endParaRPr lang="ru-RU" sz="18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2017</a:t>
                      </a:r>
                      <a:endParaRPr lang="ru-RU" sz="18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Хирургическая активность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52,8</a:t>
                      </a:r>
                      <a:endParaRPr lang="ru-RU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56</a:t>
                      </a:r>
                      <a:endParaRPr lang="ru-RU" sz="16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64,4</a:t>
                      </a:r>
                      <a:endParaRPr lang="ru-RU" sz="16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Послеоперационная летальность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3,0</a:t>
                      </a:r>
                      <a:endParaRPr lang="ru-RU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3,7</a:t>
                      </a:r>
                      <a:endParaRPr lang="ru-RU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3,0</a:t>
                      </a:r>
                      <a:endParaRPr lang="ru-RU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4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Больничная летальность в хирургическом отделении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2,5</a:t>
                      </a:r>
                      <a:endParaRPr lang="ru-RU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3,14</a:t>
                      </a:r>
                      <a:endParaRPr lang="ru-RU" sz="16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2,43</a:t>
                      </a:r>
                      <a:endParaRPr lang="ru-RU" sz="16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71500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Показатели работы травматологической службы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167212231"/>
              </p:ext>
            </p:extLst>
          </p:nvPr>
        </p:nvGraphicFramePr>
        <p:xfrm>
          <a:off x="251520" y="764704"/>
          <a:ext cx="8699272" cy="3382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1614" name="Group 7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367708809"/>
              </p:ext>
            </p:extLst>
          </p:nvPr>
        </p:nvGraphicFramePr>
        <p:xfrm>
          <a:off x="56356" y="4365104"/>
          <a:ext cx="9143999" cy="2357437"/>
        </p:xfrm>
        <a:graphic>
          <a:graphicData uri="http://schemas.openxmlformats.org/drawingml/2006/table">
            <a:tbl>
              <a:tblPr/>
              <a:tblGrid>
                <a:gridCol w="3540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90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70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7097">
                  <a:extLst>
                    <a:ext uri="{9D8B030D-6E8A-4147-A177-3AD203B41FA5}">
                      <a16:colId xmlns:a16="http://schemas.microsoft.com/office/drawing/2014/main" xmlns="" val="3168954299"/>
                    </a:ext>
                  </a:extLst>
                </a:gridCol>
              </a:tblGrid>
              <a:tr h="525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2016</a:t>
                      </a:r>
                      <a:endParaRPr lang="ru-RU" sz="18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2017</a:t>
                      </a:r>
                      <a:endParaRPr lang="ru-RU" sz="18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Оперативная активность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55,3</a:t>
                      </a:r>
                      <a:endParaRPr lang="ru-RU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55,9</a:t>
                      </a:r>
                      <a:endParaRPr lang="ru-RU" sz="16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64</a:t>
                      </a:r>
                      <a:endParaRPr lang="ru-RU" sz="16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9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Послеоперационная летальность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1,4</a:t>
                      </a:r>
                      <a:endParaRPr lang="ru-RU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0,5</a:t>
                      </a:r>
                      <a:endParaRPr lang="ru-RU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1,8</a:t>
                      </a:r>
                      <a:endParaRPr lang="ru-RU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Больничная летальность в травматологическом отделении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1,9</a:t>
                      </a:r>
                      <a:endParaRPr lang="ru-RU" sz="16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0,64</a:t>
                      </a:r>
                      <a:endParaRPr lang="ru-RU" sz="16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2,1</a:t>
                      </a:r>
                      <a:endParaRPr lang="ru-RU" sz="16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15913"/>
            <a:ext cx="9144000" cy="1223963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Показатели работы онкологической службы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085150010"/>
              </p:ext>
            </p:extLst>
          </p:nvPr>
        </p:nvGraphicFramePr>
        <p:xfrm>
          <a:off x="50800" y="546100"/>
          <a:ext cx="9055100" cy="326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7793" name="Group 1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13107488"/>
              </p:ext>
            </p:extLst>
          </p:nvPr>
        </p:nvGraphicFramePr>
        <p:xfrm>
          <a:off x="0" y="4365625"/>
          <a:ext cx="9143999" cy="2133600"/>
        </p:xfrm>
        <a:graphic>
          <a:graphicData uri="http://schemas.openxmlformats.org/drawingml/2006/table">
            <a:tbl>
              <a:tblPr/>
              <a:tblGrid>
                <a:gridCol w="4686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30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3029">
                  <a:extLst>
                    <a:ext uri="{9D8B030D-6E8A-4147-A177-3AD203B41FA5}">
                      <a16:colId xmlns:a16="http://schemas.microsoft.com/office/drawing/2014/main" xmlns="" val="2820836885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2016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2017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Заболеваемость на 100 тыс. населения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413,6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424,2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469,1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на 100 тыс. населения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189,4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195,5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194,3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Пятилетняя выживаемость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51,3%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52,5%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49,5%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Одногодичная летальность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25,1%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29,5%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25,2%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Запущенность по всем локализациям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20,3%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23%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16,4%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Запущенность при наружных локализациях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17,9%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24,5%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21,4%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Деятельность в структуре межмуниципального медицинского центра</a:t>
            </a:r>
            <a:r>
              <a:rPr lang="ru-RU" altLang="ru-RU" sz="4000" smtClean="0"/>
              <a:t> </a:t>
            </a:r>
          </a:p>
        </p:txBody>
      </p:sp>
      <p:graphicFrame>
        <p:nvGraphicFramePr>
          <p:cNvPr id="278611" name="Group 8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223794955"/>
              </p:ext>
            </p:extLst>
          </p:nvPr>
        </p:nvGraphicFramePr>
        <p:xfrm>
          <a:off x="395288" y="2133600"/>
          <a:ext cx="8497192" cy="3614738"/>
        </p:xfrm>
        <a:graphic>
          <a:graphicData uri="http://schemas.openxmlformats.org/drawingml/2006/table">
            <a:tbl>
              <a:tblPr/>
              <a:tblGrid>
                <a:gridCol w="2535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15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50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5035">
                  <a:extLst>
                    <a:ext uri="{9D8B030D-6E8A-4147-A177-3AD203B41FA5}">
                      <a16:colId xmlns:a16="http://schemas.microsoft.com/office/drawing/2014/main" xmlns="" val="769195320"/>
                    </a:ext>
                  </a:extLst>
                </a:gridCol>
              </a:tblGrid>
              <a:tr h="792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2016</a:t>
                      </a:r>
                      <a:endParaRPr lang="ru-RU" sz="2400" b="1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2017</a:t>
                      </a:r>
                      <a:endParaRPr lang="ru-RU" sz="2400" b="1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Госпитализации в круглосуточные  стационары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823</a:t>
                      </a:r>
                      <a:endParaRPr lang="ru-RU" sz="1800" b="1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742</a:t>
                      </a:r>
                      <a:endParaRPr lang="ru-RU" sz="1800" b="1" dirty="0"/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811</a:t>
                      </a:r>
                      <a:endParaRPr lang="ru-RU" sz="1800" b="1" dirty="0"/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Функциональная, эндоскопическая и УЗИ  диагностика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720</a:t>
                      </a:r>
                      <a:endParaRPr lang="ru-RU" sz="1800" b="1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525</a:t>
                      </a:r>
                      <a:endParaRPr lang="ru-RU" sz="1800" b="1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782</a:t>
                      </a:r>
                      <a:endParaRPr lang="ru-RU" sz="1800" b="1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3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Лабораторная диагностика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11605</a:t>
                      </a:r>
                      <a:endParaRPr lang="ru-RU" sz="1800" b="1" dirty="0"/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32877</a:t>
                      </a:r>
                      <a:endParaRPr lang="ru-RU" sz="1800" b="1" dirty="0"/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31903</a:t>
                      </a:r>
                      <a:endParaRPr lang="ru-RU" sz="1800" b="1" dirty="0"/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85725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1.Критерии доступности и качества медицинской помощи</a:t>
            </a:r>
          </a:p>
        </p:txBody>
      </p:sp>
      <p:graphicFrame>
        <p:nvGraphicFramePr>
          <p:cNvPr id="39112" name="Group 2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283891"/>
              </p:ext>
            </p:extLst>
          </p:nvPr>
        </p:nvGraphicFramePr>
        <p:xfrm>
          <a:off x="107503" y="857250"/>
          <a:ext cx="8937583" cy="5956870"/>
        </p:xfrm>
        <a:graphic>
          <a:graphicData uri="http://schemas.openxmlformats.org/drawingml/2006/table">
            <a:tbl>
              <a:tblPr/>
              <a:tblGrid>
                <a:gridCol w="58060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84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31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6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 2017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Целевой показатель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на 1000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от БСК на 100 тыс.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530,2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от ЦВБ на 100 тыс.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от ИБС на 100 тыс.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262,4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6236131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от новообразований на 100 тыс.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194,3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195,2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от туберкулеза на 100 тыс.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вызовов СМП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0,285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Умерло от неустановленных причин,%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9382163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Смертность в трудоспособном возрасте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7802618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умерших в трудоспособном возрасте на дому,%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57,3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3692578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госпитализаций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0,122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0,172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 мед. помощи в дневных стационарах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0,051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0,065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6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пациентов использующих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электр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запись на прием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857250"/>
          </a:xfrm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ru-RU" altLang="ru-RU" sz="2800" b="1" smtClean="0"/>
              <a:t>2.Критерии доступности и качества медицинской помощи</a:t>
            </a:r>
          </a:p>
        </p:txBody>
      </p:sp>
      <p:graphicFrame>
        <p:nvGraphicFramePr>
          <p:cNvPr id="68709" name="Group 10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26579399"/>
              </p:ext>
            </p:extLst>
          </p:nvPr>
        </p:nvGraphicFramePr>
        <p:xfrm>
          <a:off x="107503" y="928688"/>
          <a:ext cx="8928994" cy="5911120"/>
        </p:xfrm>
        <a:graphic>
          <a:graphicData uri="http://schemas.openxmlformats.org/drawingml/2006/table">
            <a:tbl>
              <a:tblPr/>
              <a:tblGrid>
                <a:gridCol w="61206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4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8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 2017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Целевой показатель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лиц, находящихся под «Д» наблюдением,%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35,05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9621861"/>
                  </a:ext>
                </a:extLst>
              </a:tr>
              <a:tr h="432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Раннее выявление злокачественных новообразований,%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58,6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59,5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9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Пятилетняя выживаемость при злокачественных новообразованиях,%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49,6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умерших в труд.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возр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от ЗНО, состоящих на учете от общего числа умерших в труд.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возр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89,3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Полнота охвата Д наблюдением больных ЦВБ,%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Полнота охвата Д наблюдением  больных с язвенной болезнью,%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85,2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лиц с болезнью печени состоящих на Д учете от числа лиц с заболеваниями печени,%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лиц с болезнями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поджелудоч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железы состоящих на Д учете от всех лиц с заболеваниями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поджелудоч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железы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53,9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53,8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2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Доля женщин прошедших маммографию,%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45,2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857250"/>
          </a:xfrm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ru-RU" altLang="ru-RU" sz="2800" b="1" smtClean="0"/>
              <a:t>3.Критерии доступности и качества медицинской помощи</a:t>
            </a:r>
          </a:p>
        </p:txBody>
      </p:sp>
      <p:graphicFrame>
        <p:nvGraphicFramePr>
          <p:cNvPr id="68709" name="Group 10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9414193"/>
              </p:ext>
            </p:extLst>
          </p:nvPr>
        </p:nvGraphicFramePr>
        <p:xfrm>
          <a:off x="118616" y="1190625"/>
          <a:ext cx="8928994" cy="5670398"/>
        </p:xfrm>
        <a:graphic>
          <a:graphicData uri="http://schemas.openxmlformats.org/drawingml/2006/table">
            <a:tbl>
              <a:tblPr/>
              <a:tblGrid>
                <a:gridCol w="59991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49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4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5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 2017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Целевой показатель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Охват диспансерными осмотрами взрослого населения,%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87,5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2683628"/>
                  </a:ext>
                </a:extLst>
              </a:tr>
              <a:tr h="432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Средний койко-день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6116610"/>
                  </a:ext>
                </a:extLst>
              </a:tr>
              <a:tr h="432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Средняя занятость койки, дней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327,5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305765"/>
                  </a:ext>
                </a:extLst>
              </a:tr>
              <a:tr h="432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исследований на одного больного в стационаре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8854590"/>
                  </a:ext>
                </a:extLst>
              </a:tr>
              <a:tr h="432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Частота расхождений клинического и патологоанатомического диагнозов,%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0649788"/>
                  </a:ext>
                </a:extLst>
              </a:tr>
              <a:tr h="432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Больничная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летальность,%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Послеоперационная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летальность,%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Хирургическая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активность,%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65,3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4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Штрафные санкции по результатам экспертизы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качества,%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355971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обоснованных жалоб в ТФОМС и МЗ СО на 10 тыс.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Дефекты оказания медицинской помощи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altLang="ru-RU" sz="2800" b="1" smtClean="0"/>
              <a:t>Резервы по улучшению организации медицинской помощи населению</a:t>
            </a: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255914"/>
          </a:xfrm>
        </p:spPr>
        <p:txBody>
          <a:bodyPr/>
          <a:lstStyle/>
          <a:p>
            <a:pPr algn="just"/>
            <a:r>
              <a:rPr lang="ru-RU" altLang="ru-RU" sz="2000" b="1" dirty="0" smtClean="0"/>
              <a:t>Обеспечение полной преемственности между всеми службами и подразделениями здравоохранения; </a:t>
            </a:r>
          </a:p>
          <a:p>
            <a:pPr algn="just"/>
            <a:r>
              <a:rPr lang="ru-RU" altLang="ru-RU" sz="2000" b="1" dirty="0" smtClean="0"/>
              <a:t>Обеспечить качественное наблюдение «Д» группы больных, используя    эффективные современные технологии лечения и реабилитации;</a:t>
            </a:r>
          </a:p>
          <a:p>
            <a:pPr algn="just"/>
            <a:r>
              <a:rPr lang="ru-RU" altLang="ru-RU" sz="2000" b="1" dirty="0" smtClean="0"/>
              <a:t>Усиление роли  профилактики заболеваний среди населения особенно по социально значимым и  неинфекционным заболеваниям;</a:t>
            </a:r>
          </a:p>
          <a:p>
            <a:pPr algn="just"/>
            <a:r>
              <a:rPr lang="ru-RU" altLang="ru-RU" sz="2000" b="1" dirty="0" smtClean="0"/>
              <a:t>Рациональное использование специализированного коечного фонда;</a:t>
            </a:r>
          </a:p>
          <a:p>
            <a:pPr algn="just"/>
            <a:r>
              <a:rPr lang="ru-RU" altLang="ru-RU" sz="2000" b="1" dirty="0" smtClean="0"/>
              <a:t>Укрепление материально-технической базы здравоохранения;</a:t>
            </a:r>
          </a:p>
          <a:p>
            <a:pPr algn="just"/>
            <a:r>
              <a:rPr lang="ru-RU" altLang="ru-RU" sz="2000" b="1" dirty="0" smtClean="0"/>
              <a:t>Активное межведомственное взаимодействие;</a:t>
            </a:r>
          </a:p>
          <a:p>
            <a:pPr algn="just"/>
            <a:r>
              <a:rPr lang="ru-RU" altLang="ru-RU" sz="2000" b="1" dirty="0" smtClean="0"/>
              <a:t>Повышение ответственности медицинского работника за качество оказания медицинской помощи</a:t>
            </a:r>
            <a:r>
              <a:rPr lang="ru-RU" altLang="ru-RU" sz="1800" b="1" dirty="0" smtClean="0"/>
              <a:t>.</a:t>
            </a:r>
          </a:p>
          <a:p>
            <a:pPr>
              <a:buFontTx/>
              <a:buNone/>
            </a:pPr>
            <a:endParaRPr lang="ru-RU" altLang="ru-RU" sz="2400" b="1" dirty="0" smtClean="0"/>
          </a:p>
        </p:txBody>
      </p:sp>
    </p:spTree>
  </p:cSld>
  <p:clrMapOvr>
    <a:masterClrMapping/>
  </p:clrMapOvr>
  <p:transition spd="slow">
    <p:checke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38200"/>
          </a:xfrm>
        </p:spPr>
        <p:txBody>
          <a:bodyPr/>
          <a:lstStyle/>
          <a:p>
            <a:r>
              <a:rPr lang="ru-RU" altLang="ru-RU" sz="2400" b="1" dirty="0" smtClean="0"/>
              <a:t> Достижение целевых критериев доступности и качества медицинской помощи на 2018 год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468312" y="1052512"/>
            <a:ext cx="8424167" cy="5472832"/>
          </a:xfrm>
        </p:spPr>
        <p:txBody>
          <a:bodyPr/>
          <a:lstStyle/>
          <a:p>
            <a:r>
              <a:rPr lang="ru-RU" altLang="ru-RU" sz="1650" b="1" dirty="0" smtClean="0"/>
              <a:t>удовлетворенность населения медицинской помощью – 76%;</a:t>
            </a:r>
          </a:p>
          <a:p>
            <a:r>
              <a:rPr lang="ru-RU" altLang="ru-RU" sz="1650" b="1" dirty="0" smtClean="0"/>
              <a:t>смертность населения – 13,7 на 1 тыс.;</a:t>
            </a:r>
          </a:p>
          <a:p>
            <a:r>
              <a:rPr lang="ru-RU" altLang="ru-RU" sz="1650" b="1" dirty="0" smtClean="0"/>
              <a:t>смертность населения от болезней БСК – 591,6 на 100тыс.нас.</a:t>
            </a:r>
          </a:p>
          <a:p>
            <a:r>
              <a:rPr lang="ru-RU" altLang="ru-RU" sz="1650" b="1" dirty="0" smtClean="0"/>
              <a:t>смертность населения от новообразований – 192,8 на 100 </a:t>
            </a:r>
            <a:r>
              <a:rPr lang="ru-RU" altLang="ru-RU" sz="1650" b="1" dirty="0" err="1" smtClean="0"/>
              <a:t>тыс.нас</a:t>
            </a:r>
            <a:r>
              <a:rPr lang="ru-RU" altLang="ru-RU" sz="1650" b="1" dirty="0" smtClean="0"/>
              <a:t>.</a:t>
            </a:r>
          </a:p>
          <a:p>
            <a:r>
              <a:rPr lang="ru-RU" altLang="ru-RU" sz="1650" b="1" dirty="0" smtClean="0"/>
              <a:t>смертность от ИБС – 261,7 на 100 тыс. населения;</a:t>
            </a:r>
          </a:p>
          <a:p>
            <a:r>
              <a:rPr lang="ru-RU" altLang="ru-RU" sz="1650" b="1" dirty="0" smtClean="0"/>
              <a:t>смертность от ЦВБ – 211 на 100 тыс. населения;</a:t>
            </a:r>
          </a:p>
          <a:p>
            <a:r>
              <a:rPr lang="ru-RU" altLang="ru-RU" sz="1650" b="1" dirty="0" smtClean="0"/>
              <a:t>смертность в трудоспособном возрасте – 610 на 100 тыс. труд. населения;</a:t>
            </a:r>
          </a:p>
          <a:p>
            <a:r>
              <a:rPr lang="ru-RU" altLang="ru-RU" sz="1650" b="1" dirty="0" smtClean="0"/>
              <a:t>смертность в трудоспособном возрасте от БСК –128 на 100 тыс. труд. населения;</a:t>
            </a:r>
          </a:p>
          <a:p>
            <a:r>
              <a:rPr lang="ru-RU" altLang="ru-RU" sz="1650" b="1" dirty="0" smtClean="0"/>
              <a:t>доля умерших в труд. возрасте на дому – не более 42%</a:t>
            </a:r>
          </a:p>
          <a:p>
            <a:r>
              <a:rPr lang="ru-RU" altLang="ru-RU" sz="1650" b="1" dirty="0" smtClean="0"/>
              <a:t>смертность от туберкулёза - не более 12,1 на100тыс.</a:t>
            </a:r>
          </a:p>
          <a:p>
            <a:r>
              <a:rPr lang="ru-RU" altLang="ru-RU" sz="1650" b="1" dirty="0" smtClean="0"/>
              <a:t>материнская смертность – не более 5,2 на 100 тыс. родившихся живыми;</a:t>
            </a:r>
          </a:p>
          <a:p>
            <a:r>
              <a:rPr lang="ru-RU" altLang="ru-RU" sz="1650" b="1" dirty="0" smtClean="0"/>
              <a:t>младенческая смертность – 6,1 на 1000 род. живыми;</a:t>
            </a:r>
          </a:p>
          <a:p>
            <a:r>
              <a:rPr lang="ru-RU" altLang="ru-RU" sz="1650" b="1" dirty="0" smtClean="0"/>
              <a:t>доля умерших детей в возрасте до 1 года на дому – 11,4%;</a:t>
            </a:r>
          </a:p>
          <a:p>
            <a:r>
              <a:rPr lang="ru-RU" altLang="ru-RU" sz="1650" b="1" dirty="0" smtClean="0"/>
              <a:t>смертность детей от 0 до 4 лет – не более 185 на 100тыс.нас.</a:t>
            </a:r>
          </a:p>
          <a:p>
            <a:r>
              <a:rPr lang="ru-RU" altLang="ru-RU" sz="1650" b="1" dirty="0" smtClean="0"/>
              <a:t>доля умерших на дому до 4 лет – не более 14,9%</a:t>
            </a:r>
          </a:p>
          <a:p>
            <a:r>
              <a:rPr lang="ru-RU" altLang="ru-RU" sz="1650" b="1" dirty="0" smtClean="0"/>
              <a:t>смертность детей в возрасте от 0 до 17 лет – 79 на 100 тыс.</a:t>
            </a:r>
          </a:p>
          <a:p>
            <a:r>
              <a:rPr lang="ru-RU" altLang="ru-RU" sz="1650" b="1" dirty="0" smtClean="0"/>
              <a:t>доля умерших на дому до 17 лет – 11,3%</a:t>
            </a:r>
          </a:p>
          <a:p>
            <a:pPr>
              <a:buFontTx/>
              <a:buNone/>
            </a:pPr>
            <a:endParaRPr lang="ru-RU" altLang="ru-RU" sz="2400" b="1" dirty="0" smtClean="0"/>
          </a:p>
        </p:txBody>
      </p:sp>
    </p:spTree>
  </p:cSld>
  <p:clrMapOvr>
    <a:masterClrMapping/>
  </p:clrMapOvr>
  <p:transition spd="slow"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  <a:noFill/>
        </p:spPr>
        <p:txBody>
          <a:bodyPr/>
          <a:lstStyle/>
          <a:p>
            <a:pPr eaLnBrk="1" hangingPunct="1"/>
            <a:r>
              <a:rPr lang="ru-RU" altLang="ru-RU" sz="2800" b="1" smtClean="0"/>
              <a:t>Поступило средств на охрану здоровья</a:t>
            </a:r>
          </a:p>
        </p:txBody>
      </p:sp>
      <p:sp>
        <p:nvSpPr>
          <p:cNvPr id="2052" name="Text Box 66"/>
          <p:cNvSpPr txBox="1">
            <a:spLocks noChangeArrowheads="1"/>
          </p:cNvSpPr>
          <p:nvPr/>
        </p:nvSpPr>
        <p:spPr bwMode="auto">
          <a:xfrm>
            <a:off x="2392363" y="1484313"/>
            <a:ext cx="739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2005</a:t>
            </a:r>
          </a:p>
        </p:txBody>
      </p:sp>
      <p:sp>
        <p:nvSpPr>
          <p:cNvPr id="2053" name="Rectangle 67"/>
          <p:cNvSpPr>
            <a:spLocks noChangeArrowheads="1"/>
          </p:cNvSpPr>
          <p:nvPr/>
        </p:nvSpPr>
        <p:spPr bwMode="auto">
          <a:xfrm>
            <a:off x="1763713" y="1628775"/>
            <a:ext cx="3603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ru-RU" altLang="ru-RU" sz="2800"/>
          </a:p>
        </p:txBody>
      </p:sp>
      <p:graphicFrame>
        <p:nvGraphicFramePr>
          <p:cNvPr id="2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3305335"/>
              </p:ext>
            </p:extLst>
          </p:nvPr>
        </p:nvGraphicFramePr>
        <p:xfrm>
          <a:off x="228600" y="673100"/>
          <a:ext cx="8623300" cy="371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364" name="Group 24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121969654"/>
              </p:ext>
            </p:extLst>
          </p:nvPr>
        </p:nvGraphicFramePr>
        <p:xfrm>
          <a:off x="363439" y="4541094"/>
          <a:ext cx="8353622" cy="2225575"/>
        </p:xfrm>
        <a:graphic>
          <a:graphicData uri="http://schemas.openxmlformats.org/drawingml/2006/table">
            <a:tbl>
              <a:tblPr/>
              <a:tblGrid>
                <a:gridCol w="3860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41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45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74532">
                  <a:extLst>
                    <a:ext uri="{9D8B030D-6E8A-4147-A177-3AD203B41FA5}">
                      <a16:colId xmlns:a16="http://schemas.microsoft.com/office/drawing/2014/main" xmlns="" val="200092609"/>
                    </a:ext>
                  </a:extLst>
                </a:gridCol>
              </a:tblGrid>
              <a:tr h="39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Поступило средств, тыс. руб.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2016</a:t>
                      </a:r>
                      <a:endParaRPr lang="ru-RU" sz="2000" b="1" dirty="0"/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2017</a:t>
                      </a:r>
                      <a:endParaRPr lang="ru-RU" sz="2000" b="1" dirty="0"/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ТФОМС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2857,1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3673,9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3228,9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ОМС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314107,4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300514,0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312770,2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Хоз.расчетные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платные услуги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24743,3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24166,6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28212,4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Целевые поступления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9019,3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8883,8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8226,0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Всего: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373430,0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358011,0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379748,4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38200"/>
          </a:xfrm>
        </p:spPr>
        <p:txBody>
          <a:bodyPr/>
          <a:lstStyle/>
          <a:p>
            <a:r>
              <a:rPr lang="ru-RU" altLang="ru-RU" sz="2400" b="1" dirty="0" smtClean="0"/>
              <a:t>Достижение целевых критериев доступности и качества медицинской помощи на 2018 год</a:t>
            </a: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468313" y="1052512"/>
            <a:ext cx="8229600" cy="5328815"/>
          </a:xfrm>
        </p:spPr>
        <p:txBody>
          <a:bodyPr/>
          <a:lstStyle/>
          <a:p>
            <a:pPr algn="just"/>
            <a:r>
              <a:rPr lang="ru-RU" altLang="ru-RU" sz="1800" b="1" dirty="0" smtClean="0"/>
              <a:t>доля больных злокачественными новообразованиями состоящих на учете 5 лет и более – не менее 53,2%</a:t>
            </a:r>
          </a:p>
          <a:p>
            <a:pPr algn="just"/>
            <a:r>
              <a:rPr lang="ru-RU" altLang="ru-RU" sz="1800" b="1" dirty="0" smtClean="0"/>
              <a:t>доля впервые выявленных случаев злокачественных новообразований на 1 – 2 ст.  – не менее 59,6%</a:t>
            </a:r>
          </a:p>
          <a:p>
            <a:pPr algn="just"/>
            <a:r>
              <a:rPr lang="ru-RU" altLang="ru-RU" sz="1800" b="1" dirty="0" smtClean="0"/>
              <a:t>доля впервые выявленного </a:t>
            </a:r>
            <a:r>
              <a:rPr lang="ru-RU" altLang="ru-RU" sz="1800" b="1" dirty="0" err="1" smtClean="0"/>
              <a:t>фиброзно</a:t>
            </a:r>
            <a:r>
              <a:rPr lang="ru-RU" altLang="ru-RU" sz="1800" b="1" dirty="0" smtClean="0"/>
              <a:t> – кавернозного туберкулеза – не более 0,83%</a:t>
            </a:r>
          </a:p>
          <a:p>
            <a:pPr algn="just"/>
            <a:r>
              <a:rPr lang="ru-RU" altLang="ru-RU" sz="1800" b="1" dirty="0" smtClean="0"/>
              <a:t>доля пациентов с ОИМ, которым проведен </a:t>
            </a:r>
            <a:r>
              <a:rPr lang="ru-RU" altLang="ru-RU" sz="1800" b="1" dirty="0" err="1" smtClean="0"/>
              <a:t>тромболизис</a:t>
            </a:r>
            <a:r>
              <a:rPr lang="ru-RU" altLang="ru-RU" sz="1800" b="1" dirty="0" smtClean="0"/>
              <a:t> – не менее 22%</a:t>
            </a:r>
          </a:p>
          <a:p>
            <a:pPr algn="just"/>
            <a:r>
              <a:rPr lang="ru-RU" altLang="ru-RU" sz="1800" b="1" dirty="0" smtClean="0"/>
              <a:t>кол-во </a:t>
            </a:r>
            <a:r>
              <a:rPr lang="ru-RU" altLang="ru-RU" sz="1800" b="1" dirty="0" err="1" smtClean="0"/>
              <a:t>тромболизисов</a:t>
            </a:r>
            <a:r>
              <a:rPr lang="ru-RU" altLang="ru-RU" sz="1800" b="1" dirty="0" smtClean="0"/>
              <a:t> проведенных СМП – не менее 6% на 100 пациентов с ОИМ</a:t>
            </a:r>
          </a:p>
          <a:p>
            <a:pPr algn="just"/>
            <a:r>
              <a:rPr lang="ru-RU" altLang="ru-RU" sz="1800" b="1" dirty="0" smtClean="0"/>
              <a:t>кол-во обоснованных жалоб – не более 250,  в </a:t>
            </a:r>
            <a:r>
              <a:rPr lang="ru-RU" altLang="ru-RU" sz="1800" b="1" dirty="0" err="1" smtClean="0"/>
              <a:t>т.ч</a:t>
            </a:r>
            <a:r>
              <a:rPr lang="ru-RU" altLang="ru-RU" sz="1800" b="1" dirty="0" smtClean="0"/>
              <a:t>. на отказ в мед. помощи – не более 25 (по Самарской области)</a:t>
            </a:r>
          </a:p>
          <a:p>
            <a:pPr algn="just"/>
            <a:r>
              <a:rPr lang="ru-RU" altLang="ru-RU" sz="1800" b="1" dirty="0" smtClean="0"/>
              <a:t>обеспеченность врачами не менее 34,5 на 10 тыс., из них в амбулаторных условиях не менее 18,5, в стационарах не менее 13,2 на 10 тыс. населения</a:t>
            </a:r>
          </a:p>
          <a:p>
            <a:pPr algn="just"/>
            <a:r>
              <a:rPr lang="ru-RU" altLang="ru-RU" sz="1800" b="1" dirty="0" smtClean="0"/>
              <a:t>обеспеченность средними </a:t>
            </a:r>
            <a:r>
              <a:rPr lang="ru-RU" altLang="ru-RU" sz="1800" b="1" dirty="0" err="1" smtClean="0"/>
              <a:t>мед.работниками</a:t>
            </a:r>
            <a:r>
              <a:rPr lang="ru-RU" altLang="ru-RU" sz="1800" b="1" dirty="0" smtClean="0"/>
              <a:t> – 76,7 из них в амбулаторных условиях – 36,2, в стационарных – 34,7</a:t>
            </a:r>
          </a:p>
          <a:p>
            <a:pPr>
              <a:buFontTx/>
              <a:buNone/>
            </a:pPr>
            <a:endParaRPr lang="ru-RU" altLang="ru-RU" sz="2400" b="1" dirty="0" smtClean="0"/>
          </a:p>
        </p:txBody>
      </p:sp>
    </p:spTree>
  </p:cSld>
  <p:clrMapOvr>
    <a:masterClrMapping/>
  </p:clrMapOvr>
  <p:transition spd="slow">
    <p:checke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836612"/>
          </a:xfrm>
        </p:spPr>
        <p:txBody>
          <a:bodyPr/>
          <a:lstStyle/>
          <a:p>
            <a:r>
              <a:rPr lang="ru-RU" altLang="ru-RU" sz="2400" b="1" dirty="0" smtClean="0"/>
              <a:t>Достижение целевых критериев доступности и качества медицинской помощи на 2018 год</a:t>
            </a:r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179512" y="1628775"/>
            <a:ext cx="8784976" cy="4896569"/>
          </a:xfrm>
        </p:spPr>
        <p:txBody>
          <a:bodyPr/>
          <a:lstStyle/>
          <a:p>
            <a:r>
              <a:rPr lang="ru-RU" altLang="ru-RU" sz="2000" b="1" dirty="0" smtClean="0"/>
              <a:t>средняя длительность лечения в стационарах не более 11,2 дня.</a:t>
            </a:r>
          </a:p>
          <a:p>
            <a:r>
              <a:rPr lang="ru-RU" altLang="ru-RU" sz="2000" b="1" dirty="0" smtClean="0"/>
              <a:t>полнота охвата детей </a:t>
            </a:r>
            <a:r>
              <a:rPr lang="ru-RU" altLang="ru-RU" sz="2000" b="1" dirty="0" err="1" smtClean="0"/>
              <a:t>профосмотрами</a:t>
            </a:r>
            <a:r>
              <a:rPr lang="ru-RU" altLang="ru-RU" sz="2000" b="1" dirty="0" smtClean="0"/>
              <a:t> – не менее 91%</a:t>
            </a:r>
          </a:p>
          <a:p>
            <a:r>
              <a:rPr lang="ru-RU" altLang="ru-RU" sz="2000" b="1" dirty="0" smtClean="0"/>
              <a:t>число сельских жителей которым оказана СМП – 236 на 1тыс.</a:t>
            </a:r>
          </a:p>
          <a:p>
            <a:r>
              <a:rPr lang="ru-RU" altLang="ru-RU" sz="2000" b="1" dirty="0" smtClean="0"/>
              <a:t>доля расходов на </a:t>
            </a:r>
            <a:r>
              <a:rPr lang="ru-RU" altLang="ru-RU" sz="2000" b="1" dirty="0" err="1" smtClean="0"/>
              <a:t>стационаро-замещающюю</a:t>
            </a:r>
            <a:r>
              <a:rPr lang="ru-RU" altLang="ru-RU" sz="2000" b="1" dirty="0" smtClean="0"/>
              <a:t> помощь – 8,2%</a:t>
            </a:r>
          </a:p>
          <a:p>
            <a:r>
              <a:rPr lang="ru-RU" altLang="ru-RU" sz="2000" b="1" dirty="0" smtClean="0"/>
              <a:t>доля расходов на неотложную помощь – 2,4%</a:t>
            </a:r>
          </a:p>
          <a:p>
            <a:r>
              <a:rPr lang="ru-RU" altLang="ru-RU" sz="2000" b="1" dirty="0" smtClean="0"/>
              <a:t>доля пациентов с ОИМ госпитализированных в первые 12 часов – не менее 56%</a:t>
            </a:r>
          </a:p>
          <a:p>
            <a:r>
              <a:rPr lang="ru-RU" altLang="ru-RU" sz="2000" b="1" dirty="0" smtClean="0"/>
              <a:t>доля пациентов с острыми цереброваскулярными болезнями госпитализированных в первые 6 часов – 35%</a:t>
            </a:r>
          </a:p>
          <a:p>
            <a:r>
              <a:rPr lang="ru-RU" altLang="ru-RU" sz="2000" b="1" dirty="0" smtClean="0"/>
              <a:t>доля пациентов с острым ишемическим инсультам которым проведен </a:t>
            </a:r>
            <a:r>
              <a:rPr lang="ru-RU" altLang="ru-RU" sz="2000" b="1" dirty="0" err="1" smtClean="0"/>
              <a:t>тромболизис</a:t>
            </a:r>
            <a:r>
              <a:rPr lang="ru-RU" altLang="ru-RU" sz="2000" b="1" dirty="0" smtClean="0"/>
              <a:t> в первые 6 часов – не менее 96%</a:t>
            </a:r>
          </a:p>
          <a:p>
            <a:pPr>
              <a:buFontTx/>
              <a:buNone/>
            </a:pPr>
            <a:endParaRPr lang="ru-RU" altLang="ru-RU" sz="2400" b="1" dirty="0" smtClean="0"/>
          </a:p>
        </p:txBody>
      </p:sp>
    </p:spTree>
  </p:cSld>
  <p:clrMapOvr>
    <a:masterClrMapping/>
  </p:clrMapOvr>
  <p:transition spd="slow">
    <p:checke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горо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3" y="42863"/>
            <a:ext cx="9070975" cy="674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5" name="Picture 2" descr="горо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0975" cy="674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8313" y="2492375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20713"/>
          </a:xfrm>
          <a:noFill/>
        </p:spPr>
        <p:txBody>
          <a:bodyPr/>
          <a:lstStyle/>
          <a:p>
            <a:pPr eaLnBrk="1" hangingPunct="1"/>
            <a:r>
              <a:rPr lang="ru-RU" altLang="ru-RU" sz="2800" b="1" smtClean="0"/>
              <a:t>Израсходовано средств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392363" y="1484313"/>
            <a:ext cx="739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2005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763713" y="1628775"/>
            <a:ext cx="3603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ru-RU" altLang="ru-RU" sz="2800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91617379"/>
              </p:ext>
            </p:extLst>
          </p:nvPr>
        </p:nvGraphicFramePr>
        <p:xfrm>
          <a:off x="228600" y="596900"/>
          <a:ext cx="86233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0073" name="Group 15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567133638"/>
              </p:ext>
            </p:extLst>
          </p:nvPr>
        </p:nvGraphicFramePr>
        <p:xfrm>
          <a:off x="285749" y="4211638"/>
          <a:ext cx="8390706" cy="2552066"/>
        </p:xfrm>
        <a:graphic>
          <a:graphicData uri="http://schemas.openxmlformats.org/drawingml/2006/table">
            <a:tbl>
              <a:tblPr/>
              <a:tblGrid>
                <a:gridCol w="28856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24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8564">
                  <a:extLst>
                    <a:ext uri="{9D8B030D-6E8A-4147-A177-3AD203B41FA5}">
                      <a16:colId xmlns:a16="http://schemas.microsoft.com/office/drawing/2014/main" xmlns="" val="1191072596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Израсходовано средств, тыс. руб.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2016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2017</a:t>
                      </a:r>
                      <a:endParaRPr lang="ru-RU" sz="20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Заработная плата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54,24%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56,8%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54,6%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Медикаменты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11,32%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8,5%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8,4%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Оборудование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0,84%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1,2%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1,1%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Коммунальные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5,45%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5,6%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5,7%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Содержание имущества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2,74%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1,9%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1,6%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Прочие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6,32%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9%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9,4%</a:t>
                      </a:r>
                      <a:endParaRPr lang="ru-RU" sz="14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dirty="0" smtClean="0"/>
              <a:t>Льготными медикаментами обеспечено:</a:t>
            </a:r>
          </a:p>
        </p:txBody>
      </p:sp>
      <p:graphicFrame>
        <p:nvGraphicFramePr>
          <p:cNvPr id="300156" name="Group 1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5925650"/>
              </p:ext>
            </p:extLst>
          </p:nvPr>
        </p:nvGraphicFramePr>
        <p:xfrm>
          <a:off x="468312" y="1916832"/>
          <a:ext cx="8218488" cy="4314376"/>
        </p:xfrm>
        <a:graphic>
          <a:graphicData uri="http://schemas.openxmlformats.org/drawingml/2006/table">
            <a:tbl>
              <a:tblPr/>
              <a:tblGrid>
                <a:gridCol w="4333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3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28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Количество получателей (чел.)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 (тыс. руб.)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2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Федеральная программа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13238,9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1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Территориальная программа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5404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9977,5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2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РЗ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10694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9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6644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33910,5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2254840"/>
      </p:ext>
    </p:extLst>
  </p:cSld>
  <p:clrMapOvr>
    <a:masterClrMapping/>
  </p:clrMapOvr>
  <p:transition spd="slow"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25538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Среднемесячная заработная плата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659599032"/>
              </p:ext>
            </p:extLst>
          </p:nvPr>
        </p:nvGraphicFramePr>
        <p:xfrm>
          <a:off x="-825500" y="1028700"/>
          <a:ext cx="9512300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750" name="Group 34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659506799"/>
              </p:ext>
            </p:extLst>
          </p:nvPr>
        </p:nvGraphicFramePr>
        <p:xfrm>
          <a:off x="142873" y="4643438"/>
          <a:ext cx="8543926" cy="2019301"/>
        </p:xfrm>
        <a:graphic>
          <a:graphicData uri="http://schemas.openxmlformats.org/drawingml/2006/table">
            <a:tbl>
              <a:tblPr/>
              <a:tblGrid>
                <a:gridCol w="32991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64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6468">
                  <a:extLst>
                    <a:ext uri="{9D8B030D-6E8A-4147-A177-3AD203B41FA5}">
                      <a16:colId xmlns:a16="http://schemas.microsoft.com/office/drawing/2014/main" xmlns="" val="1633565861"/>
                    </a:ext>
                  </a:extLst>
                </a:gridCol>
                <a:gridCol w="16918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9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Среднемесячная заработная плата, руб.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2016</a:t>
                      </a:r>
                      <a:endParaRPr lang="ru-RU" sz="1800" b="1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2017</a:t>
                      </a:r>
                      <a:endParaRPr lang="ru-RU" sz="1800" b="1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Темп роста</a:t>
                      </a:r>
                      <a:endParaRPr lang="ru-RU" sz="1800" b="1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Врачи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34799</a:t>
                      </a:r>
                      <a:endParaRPr lang="ru-RU" sz="1400" b="1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37199</a:t>
                      </a:r>
                      <a:endParaRPr lang="ru-RU" sz="1400" b="1" dirty="0"/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106,9%</a:t>
                      </a:r>
                      <a:endParaRPr lang="ru-RU" sz="1400" b="1" dirty="0"/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5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Средний мед. персонал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17032</a:t>
                      </a:r>
                      <a:endParaRPr lang="ru-RU" sz="1400" b="1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18343</a:t>
                      </a:r>
                      <a:endParaRPr lang="ru-RU" sz="1400" b="1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107,7%</a:t>
                      </a:r>
                      <a:endParaRPr lang="ru-RU" sz="1400" b="1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Санитарки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9803</a:t>
                      </a:r>
                      <a:endParaRPr lang="ru-RU" sz="1400" b="1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12477</a:t>
                      </a:r>
                      <a:endParaRPr lang="ru-RU" sz="1400" b="1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127,28%</a:t>
                      </a:r>
                      <a:endParaRPr lang="ru-RU" sz="1400" b="1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2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Прочий персонал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15472</a:t>
                      </a:r>
                      <a:endParaRPr lang="ru-RU" sz="1400" b="1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16067</a:t>
                      </a:r>
                      <a:endParaRPr lang="ru-RU" sz="1400" b="1" dirty="0"/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103,8%</a:t>
                      </a:r>
                      <a:endParaRPr lang="ru-RU" sz="1400" b="1" dirty="0"/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smtClean="0"/>
              <a:t>Исполнение задания по обеспечению государственных гарантий оказания населению бесплатной медицинской помощи</a:t>
            </a:r>
          </a:p>
        </p:txBody>
      </p:sp>
      <p:graphicFrame>
        <p:nvGraphicFramePr>
          <p:cNvPr id="300156" name="Group 1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0318406"/>
              </p:ext>
            </p:extLst>
          </p:nvPr>
        </p:nvGraphicFramePr>
        <p:xfrm>
          <a:off x="457200" y="1600200"/>
          <a:ext cx="8218488" cy="5157789"/>
        </p:xfrm>
        <a:graphic>
          <a:graphicData uri="http://schemas.openxmlformats.org/drawingml/2006/table">
            <a:tbl>
              <a:tblPr/>
              <a:tblGrid>
                <a:gridCol w="4333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3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04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9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Скорая медицинская помощь, вызовов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17103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16286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9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Амбулаторно-поликлиническая медицинская помощь, посещений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455657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436212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 неотложная помощь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16871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Стоматологическая помощь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146250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140946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4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Стационаро-замещающая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медицинская помощь,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гопитализаций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2450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2899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04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Стационарная медицинская помощь, госпитализаций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6634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6798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Диспансеризация и </a:t>
            </a:r>
            <a:r>
              <a:rPr lang="ru-RU" altLang="ru-RU" sz="2400" b="1" dirty="0" err="1" smtClean="0"/>
              <a:t>профосмотры</a:t>
            </a:r>
            <a:endParaRPr lang="ru-RU" altLang="ru-RU" sz="2400" b="1" dirty="0" smtClean="0"/>
          </a:p>
        </p:txBody>
      </p:sp>
      <p:graphicFrame>
        <p:nvGraphicFramePr>
          <p:cNvPr id="300156" name="Group 1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491101"/>
              </p:ext>
            </p:extLst>
          </p:nvPr>
        </p:nvGraphicFramePr>
        <p:xfrm>
          <a:off x="457200" y="1347172"/>
          <a:ext cx="8218488" cy="5317720"/>
        </p:xfrm>
        <a:graphic>
          <a:graphicData uri="http://schemas.openxmlformats.org/drawingml/2006/table">
            <a:tbl>
              <a:tblPr/>
              <a:tblGrid>
                <a:gridCol w="4333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3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3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ДД детей сирот в стационарных учреждениях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3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ДД детей сирот в приемных семьях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Проф.осмотр детей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10231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7732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Предварительный осмотр детей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ДД взрослого населения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8650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7772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8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Проф.осмотры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этап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73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Итого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тыс. руб.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316266,8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314432,2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094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11151387"/>
      </p:ext>
    </p:extLst>
  </p:cSld>
  <p:clrMapOvr>
    <a:masterClrMapping/>
  </p:clrMapOvr>
  <p:transition spd="slow"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eaLnBrk="1" hangingPunct="1"/>
            <a:endParaRPr lang="ru-RU" altLang="ru-RU" sz="2400" b="1" dirty="0" smtClean="0"/>
          </a:p>
        </p:txBody>
      </p:sp>
      <p:graphicFrame>
        <p:nvGraphicFramePr>
          <p:cNvPr id="300156" name="Group 1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7264489"/>
              </p:ext>
            </p:extLst>
          </p:nvPr>
        </p:nvGraphicFramePr>
        <p:xfrm>
          <a:off x="457200" y="764703"/>
          <a:ext cx="8291264" cy="5472610"/>
        </p:xfrm>
        <a:graphic>
          <a:graphicData uri="http://schemas.openxmlformats.org/drawingml/2006/table">
            <a:tbl>
              <a:tblPr/>
              <a:tblGrid>
                <a:gridCol w="6242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8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40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400" b="1" dirty="0" smtClean="0"/>
                        <a:t>Не принятые к оплате счета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руб.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5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Амбулаторная помощь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2 255 600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5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Стационарная помощь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1 809 300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Стационарозамещающая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помощь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99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Санкции по результатам экспертизы качества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2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Неоплата или уменьшение оплаты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1 415 300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8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Уплата штрафов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356 000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3008007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6568</TotalTime>
  <Words>1970</Words>
  <Application>Microsoft Office PowerPoint</Application>
  <PresentationFormat>Экран (4:3)</PresentationFormat>
  <Paragraphs>667</Paragraphs>
  <Slides>33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Склон</vt:lpstr>
      <vt:lpstr>Оформление по умолчанию</vt:lpstr>
      <vt:lpstr>Слайд 1</vt:lpstr>
      <vt:lpstr>Структура населения </vt:lpstr>
      <vt:lpstr>Поступило средств на охрану здоровья</vt:lpstr>
      <vt:lpstr>Израсходовано средств</vt:lpstr>
      <vt:lpstr>Льготными медикаментами обеспечено:</vt:lpstr>
      <vt:lpstr>Среднемесячная заработная плата</vt:lpstr>
      <vt:lpstr>Исполнение задания по обеспечению государственных гарантий оказания населению бесплатной медицинской помощи</vt:lpstr>
      <vt:lpstr>Диспансеризация и профосмотры</vt:lpstr>
      <vt:lpstr>Слайд 9</vt:lpstr>
      <vt:lpstr>Медико-демографические показатели</vt:lpstr>
      <vt:lpstr>Структура общей смертности</vt:lpstr>
      <vt:lpstr>Структура смертности в трудоспособном возрасте</vt:lpstr>
      <vt:lpstr>Кадровый состав</vt:lpstr>
      <vt:lpstr>Кадровый состав</vt:lpstr>
      <vt:lpstr>Показатели работы педиатрической службы</vt:lpstr>
      <vt:lpstr>Показатели работы акушерско-гинекологической службы</vt:lpstr>
      <vt:lpstr>Показатели работы терапевтической службы</vt:lpstr>
      <vt:lpstr>Показатели работы терапевтической службы</vt:lpstr>
      <vt:lpstr>Показатели работы неврологической службы</vt:lpstr>
      <vt:lpstr>Показатели работы кардиологической службы</vt:lpstr>
      <vt:lpstr>Показатели работы хирургической службы</vt:lpstr>
      <vt:lpstr>Показатели работы травматологической службы</vt:lpstr>
      <vt:lpstr>Показатели работы онкологической службы</vt:lpstr>
      <vt:lpstr>Деятельность в структуре межмуниципального медицинского центра </vt:lpstr>
      <vt:lpstr>1.Критерии доступности и качества медицинской помощи</vt:lpstr>
      <vt:lpstr>2.Критерии доступности и качества медицинской помощи</vt:lpstr>
      <vt:lpstr>3.Критерии доступности и качества медицинской помощи</vt:lpstr>
      <vt:lpstr>Резервы по улучшению организации медицинской помощи населению</vt:lpstr>
      <vt:lpstr> Достижение целевых критериев доступности и качества медицинской помощи на 2018 год</vt:lpstr>
      <vt:lpstr>Достижение целевых критериев доступности и качества медицинской помощи на 2018 год</vt:lpstr>
      <vt:lpstr>Достижение целевых критериев доступности и качества медицинской помощи на 2018 год</vt:lpstr>
      <vt:lpstr>Слайд 32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Леонид</dc:creator>
  <cp:lastModifiedBy>Разумов</cp:lastModifiedBy>
  <cp:revision>467</cp:revision>
  <dcterms:created xsi:type="dcterms:W3CDTF">1601-01-01T00:00:00Z</dcterms:created>
  <dcterms:modified xsi:type="dcterms:W3CDTF">2018-03-15T06:53:54Z</dcterms:modified>
</cp:coreProperties>
</file>